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8" r:id="rId2"/>
    <p:sldId id="270" r:id="rId3"/>
    <p:sldId id="269" r:id="rId4"/>
    <p:sldId id="271" r:id="rId5"/>
    <p:sldId id="272" r:id="rId6"/>
    <p:sldId id="279" r:id="rId7"/>
    <p:sldId id="276" r:id="rId8"/>
    <p:sldId id="277" r:id="rId9"/>
    <p:sldId id="278" r:id="rId10"/>
    <p:sldId id="257" r:id="rId11"/>
    <p:sldId id="258" r:id="rId12"/>
    <p:sldId id="274" r:id="rId13"/>
    <p:sldId id="275" r:id="rId14"/>
    <p:sldId id="273" r:id="rId15"/>
    <p:sldId id="267" r:id="rId16"/>
    <p:sldId id="283" r:id="rId17"/>
    <p:sldId id="285" r:id="rId18"/>
    <p:sldId id="284" r:id="rId19"/>
    <p:sldId id="286" r:id="rId20"/>
    <p:sldId id="287" r:id="rId21"/>
    <p:sldId id="289" r:id="rId22"/>
    <p:sldId id="288" r:id="rId23"/>
    <p:sldId id="290" r:id="rId24"/>
    <p:sldId id="292" r:id="rId25"/>
    <p:sldId id="291" r:id="rId26"/>
    <p:sldId id="295" r:id="rId27"/>
    <p:sldId id="280" r:id="rId28"/>
    <p:sldId id="282" r:id="rId29"/>
    <p:sldId id="263" r:id="rId30"/>
    <p:sldId id="259" r:id="rId31"/>
    <p:sldId id="293" r:id="rId32"/>
    <p:sldId id="294"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667" autoAdjust="0"/>
  </p:normalViewPr>
  <p:slideViewPr>
    <p:cSldViewPr snapToGrid="0">
      <p:cViewPr varScale="1">
        <p:scale>
          <a:sx n="124" d="100"/>
          <a:sy n="124" d="100"/>
        </p:scale>
        <p:origin x="8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BF65138-53CB-44ED-9ADA-F8C77494D135}" type="datetimeFigureOut">
              <a:rPr lang="en-US" smtClean="0"/>
              <a:t>1/26/2018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EAC7A756-7A18-4FDE-8374-1479F7C68B49}" type="slidenum">
              <a:rPr lang="en-US" smtClean="0"/>
              <a:t>‹#›</a:t>
            </a:fld>
            <a:endParaRPr lang="en-US"/>
          </a:p>
        </p:txBody>
      </p:sp>
    </p:spTree>
    <p:extLst>
      <p:ext uri="{BB962C8B-B14F-4D97-AF65-F5344CB8AC3E}">
        <p14:creationId xmlns:p14="http://schemas.microsoft.com/office/powerpoint/2010/main" val="131629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9180473-633F-42D9-9F27-6F6F7E2EB9C8}" type="datetimeFigureOut">
              <a:rPr lang="en-US" smtClean="0"/>
              <a:t>1/26/2018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1980212-6C34-416C-9E59-DB8D695F8C1F}" type="slidenum">
              <a:rPr lang="en-US" smtClean="0"/>
              <a:t>‹#›</a:t>
            </a:fld>
            <a:endParaRPr lang="en-US"/>
          </a:p>
        </p:txBody>
      </p:sp>
    </p:spTree>
    <p:extLst>
      <p:ext uri="{BB962C8B-B14F-4D97-AF65-F5344CB8AC3E}">
        <p14:creationId xmlns:p14="http://schemas.microsoft.com/office/powerpoint/2010/main" val="409538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B1D825-99DC-4913-821E-6F01512686E7}" type="slidenum">
              <a:rPr lang="en-US" smtClean="0"/>
              <a:pPr>
                <a:defRPr/>
              </a:pPr>
              <a:t>1</a:t>
            </a:fld>
            <a:endParaRPr lang="en-US" dirty="0"/>
          </a:p>
        </p:txBody>
      </p:sp>
    </p:spTree>
    <p:extLst>
      <p:ext uri="{BB962C8B-B14F-4D97-AF65-F5344CB8AC3E}">
        <p14:creationId xmlns:p14="http://schemas.microsoft.com/office/powerpoint/2010/main" val="73419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Valery Gerasimov, “The Value of Science Is in the Foresight: New Challenges Demand Rethinking the Forms and Methods of Carrying out Combat Operations,“ </a:t>
            </a:r>
            <a:r>
              <a:rPr lang="en-US" i="1" dirty="0" err="1"/>
              <a:t>Voyenno-Promyshlennyy</a:t>
            </a:r>
            <a:endParaRPr lang="en-US" i="1" dirty="0"/>
          </a:p>
          <a:p>
            <a:r>
              <a:rPr lang="en-US" i="1" dirty="0" err="1"/>
              <a:t>Kurier</a:t>
            </a:r>
            <a:r>
              <a:rPr lang="en-US" dirty="0"/>
              <a:t> online, 26 February 2013, http://vpk-news.ru/articles/14632.</a:t>
            </a:r>
          </a:p>
          <a:p>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10</a:t>
            </a:fld>
            <a:endParaRPr lang="en-US"/>
          </a:p>
        </p:txBody>
      </p:sp>
    </p:spTree>
    <p:extLst>
      <p:ext uri="{BB962C8B-B14F-4D97-AF65-F5344CB8AC3E}">
        <p14:creationId xmlns:p14="http://schemas.microsoft.com/office/powerpoint/2010/main" val="123131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Valery Gerasimov, “The Value of Science Is in the Foresight: New Challenges Demand Rethinking the Forms and Methods of Carrying out Combat Operations,“ </a:t>
            </a:r>
            <a:r>
              <a:rPr lang="en-US" i="1" dirty="0" err="1"/>
              <a:t>Voyenno-Promyshlennyy</a:t>
            </a:r>
            <a:endParaRPr lang="en-US" i="1" dirty="0"/>
          </a:p>
          <a:p>
            <a:r>
              <a:rPr lang="en-US" i="1" dirty="0" err="1"/>
              <a:t>Kurier</a:t>
            </a:r>
            <a:r>
              <a:rPr lang="en-US" i="1" dirty="0"/>
              <a:t> </a:t>
            </a:r>
            <a:r>
              <a:rPr lang="en-US" dirty="0"/>
              <a:t>online, 26 February 2013, http://vpk-news.ru/articles/14632.</a:t>
            </a:r>
          </a:p>
        </p:txBody>
      </p:sp>
      <p:sp>
        <p:nvSpPr>
          <p:cNvPr id="4" name="Slide Number Placeholder 3"/>
          <p:cNvSpPr>
            <a:spLocks noGrp="1"/>
          </p:cNvSpPr>
          <p:nvPr>
            <p:ph type="sldNum" sz="quarter" idx="10"/>
          </p:nvPr>
        </p:nvSpPr>
        <p:spPr/>
        <p:txBody>
          <a:bodyPr/>
          <a:lstStyle/>
          <a:p>
            <a:fld id="{E1980212-6C34-416C-9E59-DB8D695F8C1F}" type="slidenum">
              <a:rPr lang="en-US" smtClean="0"/>
              <a:t>11</a:t>
            </a:fld>
            <a:endParaRPr lang="en-US"/>
          </a:p>
        </p:txBody>
      </p:sp>
    </p:spTree>
    <p:extLst>
      <p:ext uri="{BB962C8B-B14F-4D97-AF65-F5344CB8AC3E}">
        <p14:creationId xmlns:p14="http://schemas.microsoft.com/office/powerpoint/2010/main" val="204431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12</a:t>
            </a:fld>
            <a:endParaRPr lang="en-US"/>
          </a:p>
        </p:txBody>
      </p:sp>
    </p:spTree>
    <p:extLst>
      <p:ext uri="{BB962C8B-B14F-4D97-AF65-F5344CB8AC3E}">
        <p14:creationId xmlns:p14="http://schemas.microsoft.com/office/powerpoint/2010/main" val="49161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renowned Soviet military academician Aleksandr Svechin wrote: "It is unusually difficult to foresee the circumstances of a war . . .  It is necessary to work out a particular line of strategic conduct for each war, and each war represents a partial case, requiring the establishment of its own peculiar logic, and not the application of some sort of model."</a:t>
            </a:r>
          </a:p>
        </p:txBody>
      </p:sp>
      <p:sp>
        <p:nvSpPr>
          <p:cNvPr id="4" name="Slide Number Placeholder 3"/>
          <p:cNvSpPr>
            <a:spLocks noGrp="1"/>
          </p:cNvSpPr>
          <p:nvPr>
            <p:ph type="sldNum" sz="quarter" idx="10"/>
          </p:nvPr>
        </p:nvSpPr>
        <p:spPr/>
        <p:txBody>
          <a:bodyPr/>
          <a:lstStyle/>
          <a:p>
            <a:fld id="{31F01F67-5892-4F1A-A0F4-945F4BFF78E9}" type="slidenum">
              <a:rPr lang="en-US" smtClean="0"/>
              <a:t>13</a:t>
            </a:fld>
            <a:endParaRPr lang="en-US"/>
          </a:p>
        </p:txBody>
      </p:sp>
    </p:spTree>
    <p:extLst>
      <p:ext uri="{BB962C8B-B14F-4D97-AF65-F5344CB8AC3E}">
        <p14:creationId xmlns:p14="http://schemas.microsoft.com/office/powerpoint/2010/main" val="371027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14</a:t>
            </a:fld>
            <a:endParaRPr lang="en-US"/>
          </a:p>
        </p:txBody>
      </p:sp>
    </p:spTree>
    <p:extLst>
      <p:ext uri="{BB962C8B-B14F-4D97-AF65-F5344CB8AC3E}">
        <p14:creationId xmlns:p14="http://schemas.microsoft.com/office/powerpoint/2010/main" val="63635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15</a:t>
            </a:fld>
            <a:endParaRPr lang="en-US"/>
          </a:p>
        </p:txBody>
      </p:sp>
    </p:spTree>
    <p:extLst>
      <p:ext uri="{BB962C8B-B14F-4D97-AF65-F5344CB8AC3E}">
        <p14:creationId xmlns:p14="http://schemas.microsoft.com/office/powerpoint/2010/main" val="273698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16</a:t>
            </a:fld>
            <a:endParaRPr lang="en-US"/>
          </a:p>
        </p:txBody>
      </p:sp>
    </p:spTree>
    <p:extLst>
      <p:ext uri="{BB962C8B-B14F-4D97-AF65-F5344CB8AC3E}">
        <p14:creationId xmlns:p14="http://schemas.microsoft.com/office/powerpoint/2010/main" val="308487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17</a:t>
            </a:fld>
            <a:endParaRPr lang="en-US"/>
          </a:p>
        </p:txBody>
      </p:sp>
    </p:spTree>
    <p:extLst>
      <p:ext uri="{BB962C8B-B14F-4D97-AF65-F5344CB8AC3E}">
        <p14:creationId xmlns:p14="http://schemas.microsoft.com/office/powerpoint/2010/main" val="54301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Valery Gerasimov, “The Value of Science Is in the Foresight: New Challenges Demand Rethinking the Forms and Methods of Carrying out Combat Operations,“ </a:t>
            </a:r>
            <a:r>
              <a:rPr lang="en-US" i="1" dirty="0" err="1"/>
              <a:t>Voyenno-Promyshlennyy</a:t>
            </a:r>
            <a:endParaRPr lang="en-US" i="1" dirty="0"/>
          </a:p>
          <a:p>
            <a:r>
              <a:rPr lang="en-US" i="1" dirty="0" err="1"/>
              <a:t>Kurier</a:t>
            </a:r>
            <a:r>
              <a:rPr lang="en-US" i="1" dirty="0"/>
              <a:t> </a:t>
            </a:r>
            <a:r>
              <a:rPr lang="en-US" dirty="0"/>
              <a:t>online, 26 February 2013, http://vpk-news.ru/articles/14632.</a:t>
            </a:r>
          </a:p>
        </p:txBody>
      </p:sp>
      <p:sp>
        <p:nvSpPr>
          <p:cNvPr id="4" name="Slide Number Placeholder 3"/>
          <p:cNvSpPr>
            <a:spLocks noGrp="1"/>
          </p:cNvSpPr>
          <p:nvPr>
            <p:ph type="sldNum" sz="quarter" idx="10"/>
          </p:nvPr>
        </p:nvSpPr>
        <p:spPr/>
        <p:txBody>
          <a:bodyPr/>
          <a:lstStyle/>
          <a:p>
            <a:fld id="{E1980212-6C34-416C-9E59-DB8D695F8C1F}" type="slidenum">
              <a:rPr lang="en-US" smtClean="0"/>
              <a:t>18</a:t>
            </a:fld>
            <a:endParaRPr lang="en-US"/>
          </a:p>
        </p:txBody>
      </p:sp>
    </p:spTree>
    <p:extLst>
      <p:ext uri="{BB962C8B-B14F-4D97-AF65-F5344CB8AC3E}">
        <p14:creationId xmlns:p14="http://schemas.microsoft.com/office/powerpoint/2010/main" val="112117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19</a:t>
            </a:fld>
            <a:endParaRPr lang="en-US"/>
          </a:p>
        </p:txBody>
      </p:sp>
    </p:spTree>
    <p:extLst>
      <p:ext uri="{BB962C8B-B14F-4D97-AF65-F5344CB8AC3E}">
        <p14:creationId xmlns:p14="http://schemas.microsoft.com/office/powerpoint/2010/main" val="193664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Ethics in the Russian Armed Forces</a:t>
            </a:r>
          </a:p>
          <a:p>
            <a:r>
              <a:rPr lang="en-US" sz="1200" b="0" i="0" u="none" strike="noStrike" kern="1200" baseline="0" dirty="0">
                <a:solidFill>
                  <a:schemeClr val="tx1"/>
                </a:solidFill>
                <a:latin typeface="+mn-lt"/>
                <a:ea typeface="+mn-ea"/>
                <a:cs typeface="+mn-cs"/>
              </a:rPr>
              <a:t>Stomping out military corruption has been a top priority of the Russian civilian and military leadership for quite some time. Due to the Russian Federation’s Tsarist/Soviet past, Russia, and by inheritance the Russian military, has developed a nuanced view towards corruption, which makes its eradication difficult. Crimes of theft against individuals are viewed the same as in the West, but crimes of theft against the state are seen as much more tolerable, although they are seen as somewhat tolerable, they are still embarrassing. The most recent high profile military corruption fiasco has involved the recent conviction and sentencing of Colonel General Vladimir </a:t>
            </a:r>
            <a:r>
              <a:rPr lang="en-US" sz="1200" b="0" i="0" u="none" strike="noStrike" kern="1200" baseline="0" dirty="0" err="1">
                <a:solidFill>
                  <a:schemeClr val="tx1"/>
                </a:solidFill>
                <a:latin typeface="+mn-lt"/>
                <a:ea typeface="+mn-ea"/>
                <a:cs typeface="+mn-cs"/>
              </a:rPr>
              <a:t>Chirkin</a:t>
            </a:r>
            <a:r>
              <a:rPr lang="en-US" sz="1200" b="0" i="0" u="none" strike="noStrike" kern="1200" baseline="0" dirty="0">
                <a:solidFill>
                  <a:schemeClr val="tx1"/>
                </a:solidFill>
                <a:latin typeface="+mn-lt"/>
                <a:ea typeface="+mn-ea"/>
                <a:cs typeface="+mn-cs"/>
              </a:rPr>
              <a:t>, the former Ground Troops Commander-in-Chief. Although there have been other high profile gaffes, such as Airborne Troops Commander-in-Chief Colonel General </a:t>
            </a:r>
            <a:r>
              <a:rPr lang="en-US" sz="1200" b="0" i="0" u="none" strike="noStrike" kern="1200" baseline="0" dirty="0" err="1">
                <a:solidFill>
                  <a:schemeClr val="tx1"/>
                </a:solidFill>
                <a:latin typeface="+mn-lt"/>
                <a:ea typeface="+mn-ea"/>
                <a:cs typeface="+mn-cs"/>
              </a:rPr>
              <a:t>Shamanov</a:t>
            </a:r>
            <a:r>
              <a:rPr lang="en-US" sz="1200" b="0" i="0" u="none" strike="noStrike" kern="1200" baseline="0" dirty="0">
                <a:solidFill>
                  <a:schemeClr val="tx1"/>
                </a:solidFill>
                <a:latin typeface="+mn-lt"/>
                <a:ea typeface="+mn-ea"/>
                <a:cs typeface="+mn-cs"/>
              </a:rPr>
              <a:t> dispatching an airborne unit to interfere in the prosecutorial investigation of a family member, the </a:t>
            </a:r>
            <a:r>
              <a:rPr lang="en-US" sz="1200" b="0" i="0" u="none" strike="noStrike" kern="1200" baseline="0" dirty="0" err="1">
                <a:solidFill>
                  <a:schemeClr val="tx1"/>
                </a:solidFill>
                <a:latin typeface="+mn-lt"/>
                <a:ea typeface="+mn-ea"/>
                <a:cs typeface="+mn-cs"/>
              </a:rPr>
              <a:t>Chirkin</a:t>
            </a:r>
            <a:r>
              <a:rPr lang="en-US" sz="1200" b="0" i="0" u="none" strike="noStrike" kern="1200" baseline="0" dirty="0">
                <a:solidFill>
                  <a:schemeClr val="tx1"/>
                </a:solidFill>
                <a:latin typeface="+mn-lt"/>
                <a:ea typeface="+mn-ea"/>
                <a:cs typeface="+mn-cs"/>
              </a:rPr>
              <a:t> case has garnered substantial interest, as it is unusual for such a high-ranking and prominent official to be tried, convicted, and sentenced. One of the most interesting aspects of the case is the involvement of the Chief of the Russian General Staff , General Valeri Gerasimov. General Gerasimov is an adamant supporter of General </a:t>
            </a:r>
            <a:r>
              <a:rPr lang="en-US" sz="1200" b="0" i="0" u="none" strike="noStrike" kern="1200" baseline="0" dirty="0" err="1">
                <a:solidFill>
                  <a:schemeClr val="tx1"/>
                </a:solidFill>
                <a:latin typeface="+mn-lt"/>
                <a:ea typeface="+mn-ea"/>
                <a:cs typeface="+mn-cs"/>
              </a:rPr>
              <a:t>Chirkin</a:t>
            </a:r>
            <a:r>
              <a:rPr lang="en-US" sz="1200" b="0" i="0" u="none" strike="noStrike" kern="1200" baseline="0" dirty="0">
                <a:solidFill>
                  <a:schemeClr val="tx1"/>
                </a:solidFill>
                <a:latin typeface="+mn-lt"/>
                <a:ea typeface="+mn-ea"/>
                <a:cs typeface="+mn-cs"/>
              </a:rPr>
              <a:t> and asked that </a:t>
            </a:r>
            <a:r>
              <a:rPr lang="en-US" sz="1200" b="0" i="0" u="none" strike="noStrike" kern="1200" baseline="0" dirty="0" err="1">
                <a:solidFill>
                  <a:schemeClr val="tx1"/>
                </a:solidFill>
                <a:latin typeface="+mn-lt"/>
                <a:ea typeface="+mn-ea"/>
                <a:cs typeface="+mn-cs"/>
              </a:rPr>
              <a:t>Chirkin</a:t>
            </a:r>
            <a:r>
              <a:rPr lang="en-US" sz="1200" b="0" i="0" u="none" strike="noStrike" kern="1200" baseline="0" dirty="0">
                <a:solidFill>
                  <a:schemeClr val="tx1"/>
                </a:solidFill>
                <a:latin typeface="+mn-lt"/>
                <a:ea typeface="+mn-ea"/>
                <a:cs typeface="+mn-cs"/>
              </a:rPr>
              <a:t> either be found not guilty or, if found guilty, that he be given no prison time. In the Russian system, personal connections and loyalties often trump institutional governance, and this appears to be such a case. It is important to note that these views towards “relaxed morals” are not reserved solely for senior leaders, as the Russian military justice system is now being amended to allow some crimes that once required dismissal from service to now allow lesser punishments. There appears to be concern that the previous regulation was weeding out too many good officers who had a few peccadilloes. In the Russian view, it is far better to have an army with the best and brightest, albeit ethically challenged, than an army of the ethical, but less capable. Undoubtedly, as Russia continues experimenting with undeclared wars and indirect and asymmetric methods there is a need for officers who can operate in the grey area that results when what needs to be done conflicts with the letter of the law.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Perhaps the reason that the Russian military is having difficulty dealing with the corruption is the view that Russia, and most Russians, have regarding the relationship between what is legally and morally right. These two concepts are very different in the West, but in Russia, whatever is considered “morally right” is usually interpreted to be “legally right.” This can be seen in state asset seizures of wealthy oligarchs’ property, the annexation of the Crimea, and the conduct of an undeclared war Eastern Ukraine (in order to destabilize the Ukrainian government, a government which Russia perceives to be illegitimate and installed by the U.S.). This tendency to interpret morally right as legally right make the Russian Armed Forces, intelligence, and security services well suited to operating in the ambiguous “Grey Zone” that many operations are and will occur, but this way of thinking is certainly making the eradication of corruption difficult, as subordinates see their superiors growing wealthy from graft, and decide that it is only right to take a little for one’s self.</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dirty="0"/>
              <a:t>Chechnya experience</a:t>
            </a:r>
          </a:p>
          <a:p>
            <a:r>
              <a:rPr lang="en-US" dirty="0"/>
              <a:t>Gen Gerasimov was born in the city of Kazan, on the Volga River and capital of the ethnic Tatars.</a:t>
            </a:r>
          </a:p>
          <a:p>
            <a:r>
              <a:rPr lang="en-US" dirty="0"/>
              <a:t>He began his military career in 1977 with the Northern Group of Forces. After serving in the Far Eastern and Baltic Military Districts, he became chief of staff of the 58th Army in the North Caucasus Military District in 1999, shortly before the second Chechen war erupted.  During his time in Chechnya, he was personally involved in the arrest of </a:t>
            </a:r>
            <a:r>
              <a:rPr lang="en-US" dirty="0" err="1"/>
              <a:t>Yury</a:t>
            </a:r>
            <a:r>
              <a:rPr lang="en-US" dirty="0"/>
              <a:t> </a:t>
            </a:r>
            <a:r>
              <a:rPr lang="en-US" dirty="0" err="1"/>
              <a:t>Budanov</a:t>
            </a:r>
            <a:r>
              <a:rPr lang="en-US" dirty="0"/>
              <a:t>, an army colonel later convicted for the murder of a Chechen girl. That led journalist Anna </a:t>
            </a:r>
            <a:r>
              <a:rPr lang="en-US" dirty="0" err="1"/>
              <a:t>Politkovskaya</a:t>
            </a:r>
            <a:r>
              <a:rPr lang="en-US" dirty="0"/>
              <a:t>, a vocal critic of the Chechen conflict who was murdered in 2006, to describe him as "a man who was able to preserve an officer's </a:t>
            </a:r>
            <a:r>
              <a:rPr lang="en-US" dirty="0" err="1"/>
              <a:t>honour</a:t>
            </a:r>
            <a:r>
              <a:rPr lang="en-US" dirty="0"/>
              <a:t>" during the war.</a:t>
            </a:r>
          </a:p>
          <a:p>
            <a:r>
              <a:rPr lang="en-US" dirty="0"/>
              <a:t>Russian troops fighting near Grozny, 30 Jan 2000</a:t>
            </a:r>
            <a:r>
              <a:rPr lang="en-US" baseline="0" dirty="0"/>
              <a:t>.  </a:t>
            </a:r>
            <a:r>
              <a:rPr lang="en-US" dirty="0"/>
              <a:t>In 2001, at the height of the Chechen conflict, Gen Gerasimov was appointed commander of the 58th Army.</a:t>
            </a:r>
          </a:p>
        </p:txBody>
      </p:sp>
      <p:sp>
        <p:nvSpPr>
          <p:cNvPr id="4" name="Slide Number Placeholder 3"/>
          <p:cNvSpPr>
            <a:spLocks noGrp="1"/>
          </p:cNvSpPr>
          <p:nvPr>
            <p:ph type="sldNum" sz="quarter" idx="10"/>
          </p:nvPr>
        </p:nvSpPr>
        <p:spPr/>
        <p:txBody>
          <a:bodyPr/>
          <a:lstStyle/>
          <a:p>
            <a:fld id="{31F01F67-5892-4F1A-A0F4-945F4BFF78E9}" type="slidenum">
              <a:rPr lang="en-US" smtClean="0"/>
              <a:t>2</a:t>
            </a:fld>
            <a:endParaRPr lang="en-US"/>
          </a:p>
        </p:txBody>
      </p:sp>
    </p:spTree>
    <p:extLst>
      <p:ext uri="{BB962C8B-B14F-4D97-AF65-F5344CB8AC3E}">
        <p14:creationId xmlns:p14="http://schemas.microsoft.com/office/powerpoint/2010/main" val="402175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Valery Gerasimov, “The Value of Science Is in the Foresight: New Challenges Demand Rethinking the Forms and Methods of Carrying out Combat Operations,“ </a:t>
            </a:r>
            <a:r>
              <a:rPr lang="en-US" i="1" dirty="0" err="1"/>
              <a:t>Voyenno-Promyshlennyy</a:t>
            </a:r>
            <a:endParaRPr lang="en-US" i="1" dirty="0"/>
          </a:p>
          <a:p>
            <a:r>
              <a:rPr lang="en-US" i="1" dirty="0" err="1"/>
              <a:t>Kurier</a:t>
            </a:r>
            <a:r>
              <a:rPr lang="en-US" i="1" dirty="0"/>
              <a:t> </a:t>
            </a:r>
            <a:r>
              <a:rPr lang="en-US" dirty="0"/>
              <a:t>online, 26 February 2013, http://vpk-news.ru/articles/14632.</a:t>
            </a:r>
          </a:p>
        </p:txBody>
      </p:sp>
      <p:sp>
        <p:nvSpPr>
          <p:cNvPr id="4" name="Slide Number Placeholder 3"/>
          <p:cNvSpPr>
            <a:spLocks noGrp="1"/>
          </p:cNvSpPr>
          <p:nvPr>
            <p:ph type="sldNum" sz="quarter" idx="10"/>
          </p:nvPr>
        </p:nvSpPr>
        <p:spPr/>
        <p:txBody>
          <a:bodyPr/>
          <a:lstStyle/>
          <a:p>
            <a:fld id="{E1980212-6C34-416C-9E59-DB8D695F8C1F}" type="slidenum">
              <a:rPr lang="en-US" smtClean="0"/>
              <a:t>20</a:t>
            </a:fld>
            <a:endParaRPr lang="en-US"/>
          </a:p>
        </p:txBody>
      </p:sp>
    </p:spTree>
    <p:extLst>
      <p:ext uri="{BB962C8B-B14F-4D97-AF65-F5344CB8AC3E}">
        <p14:creationId xmlns:p14="http://schemas.microsoft.com/office/powerpoint/2010/main" val="97267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21</a:t>
            </a:fld>
            <a:endParaRPr lang="en-US"/>
          </a:p>
        </p:txBody>
      </p:sp>
    </p:spTree>
    <p:extLst>
      <p:ext uri="{BB962C8B-B14F-4D97-AF65-F5344CB8AC3E}">
        <p14:creationId xmlns:p14="http://schemas.microsoft.com/office/powerpoint/2010/main" val="112311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22</a:t>
            </a:fld>
            <a:endParaRPr lang="en-US"/>
          </a:p>
        </p:txBody>
      </p:sp>
    </p:spTree>
    <p:extLst>
      <p:ext uri="{BB962C8B-B14F-4D97-AF65-F5344CB8AC3E}">
        <p14:creationId xmlns:p14="http://schemas.microsoft.com/office/powerpoint/2010/main" val="141817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23</a:t>
            </a:fld>
            <a:endParaRPr lang="en-US"/>
          </a:p>
        </p:txBody>
      </p:sp>
    </p:spTree>
    <p:extLst>
      <p:ext uri="{BB962C8B-B14F-4D97-AF65-F5344CB8AC3E}">
        <p14:creationId xmlns:p14="http://schemas.microsoft.com/office/powerpoint/2010/main" val="1631174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Wagner PMC is the informal name of the private military company led by Dmitriy </a:t>
            </a:r>
            <a:r>
              <a:rPr lang="en-US" sz="1200" kern="1200" dirty="0" err="1">
                <a:solidFill>
                  <a:schemeClr val="tx1"/>
                </a:solidFill>
                <a:effectLst/>
                <a:latin typeface="+mn-lt"/>
                <a:ea typeface="+mn-ea"/>
                <a:cs typeface="+mn-cs"/>
              </a:rPr>
              <a:t>Utkin</a:t>
            </a:r>
            <a:r>
              <a:rPr lang="en-US" sz="1200" kern="1200" dirty="0">
                <a:solidFill>
                  <a:schemeClr val="tx1"/>
                </a:solidFill>
                <a:effectLst/>
                <a:latin typeface="+mn-lt"/>
                <a:ea typeface="+mn-ea"/>
                <a:cs typeface="+mn-cs"/>
              </a:rPr>
              <a:t>, a retired lieutenant colonel and former commander of a unit in the 2nd GRU Spetsnaz Brigade.  The Wagner PMC first became widely known in 2014, during the height of fighting in the Donbas, where it was actively engaged in fighting with the separatists against the Ukrainian government.  Reports of Wagner being involved in the Syria campaign started to surface in October, 2015.  Since then, Wagner was involved with the liberation of Palmyra and Aleppo from ISIS.  Today, Wagner employs an estimated 6000 personnel, approximately 2,500 are currently working in Syria.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Wagner PMC forces in Syria are organized into four reconnaissance and assault brigades, with each brigade having three companies, with each company having up to 100 personnel.  In addition, there is an artillery battalion (three batteries, each with approximately 100 personnel); a tank company (50 personnel in three platoons, each with four tanks); a sabotage and reconnaissance company (about 150 personnel); a signal company (about 100 personnel); staff and support (about 200 personnel).  Although there is no official relationship between the Russian government and the Wagner PMC, it is obvious that Wagner is at least Russian government supported, and likely at least partially funded.  Wagner reportedly trains its personnel at the 10th Spetsnaz Brigade’s military training ranges and other facilities, are equipped from government depots, and are transported to Syria on Russian Navy vessels and military aircraft.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Russian government appears to be a fan of PMCs, legislation fully legalizing their activities has not been forthcoming.  Apparently, various interest groups in the security services have different ideas about the long-term security issues of legalizing military forces that are not directly controlled by the state.  In general, intelligence organs such as the Main Intelligence Directorate of the General Staff (GRU) have championed the legalization of PMCs, while counterintelligence interests, such as the Federal Security Service (FSB), have opposed such legalization.  Russia has already loosened some restrictions on privatized security forces.  In 2005, Russia passed the federal law 154-FZ “On State Service of the Russian Cossacks,” to clarify the Cossacks’ legal status and allowing for them to form paramilitary units to fulfill limited law enforcement duties.  But the sensitive nature of PMCs and desire of the Russian government to maintain a modicum of plausible deniability about their activities may keep the legal status of PMCs in limbo for the foreseeable future. </a:t>
            </a:r>
          </a:p>
        </p:txBody>
      </p:sp>
      <p:sp>
        <p:nvSpPr>
          <p:cNvPr id="4" name="Slide Number Placeholder 3"/>
          <p:cNvSpPr>
            <a:spLocks noGrp="1"/>
          </p:cNvSpPr>
          <p:nvPr>
            <p:ph type="sldNum" sz="quarter" idx="10"/>
          </p:nvPr>
        </p:nvSpPr>
        <p:spPr/>
        <p:txBody>
          <a:bodyPr/>
          <a:lstStyle/>
          <a:p>
            <a:fld id="{31F01F67-5892-4F1A-A0F4-945F4BFF78E9}" type="slidenum">
              <a:rPr lang="en-US" smtClean="0"/>
              <a:t>24</a:t>
            </a:fld>
            <a:endParaRPr lang="en-US"/>
          </a:p>
        </p:txBody>
      </p:sp>
    </p:spTree>
    <p:extLst>
      <p:ext uri="{BB962C8B-B14F-4D97-AF65-F5344CB8AC3E}">
        <p14:creationId xmlns:p14="http://schemas.microsoft.com/office/powerpoint/2010/main" val="200001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Wagner PMC is the informal name of the private military company led by Dmitriy </a:t>
            </a:r>
            <a:r>
              <a:rPr lang="en-US" sz="1200" kern="1200" dirty="0" err="1">
                <a:solidFill>
                  <a:schemeClr val="tx1"/>
                </a:solidFill>
                <a:effectLst/>
                <a:latin typeface="+mn-lt"/>
                <a:ea typeface="+mn-ea"/>
                <a:cs typeface="+mn-cs"/>
              </a:rPr>
              <a:t>Utkin</a:t>
            </a:r>
            <a:r>
              <a:rPr lang="en-US" sz="1200" kern="1200" dirty="0">
                <a:solidFill>
                  <a:schemeClr val="tx1"/>
                </a:solidFill>
                <a:effectLst/>
                <a:latin typeface="+mn-lt"/>
                <a:ea typeface="+mn-ea"/>
                <a:cs typeface="+mn-cs"/>
              </a:rPr>
              <a:t>, a retired lieutenant colonel and former commander of a unit in the 2nd GRU Spetsnaz Brigade.  The Wagner PMC first became widely known in 2014, during the height of fighting in the Donbas, where it was actively engaged in fighting with the separatists against the Ukrainian government.  Reports of Wagner being involved in the Syria campaign started to surface in October, 2015.  Since then, Wagner was involved with the liberation of Palmyra and Aleppo from ISIS.  Today, Wagner employs an estimated 6000 personnel, approximately 2,500 are currently working in Syria.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Wagner PMC forces in Syria are organized into four reconnaissance and assault brigades, with each brigade having three companies, with each company having up to 100 personnel.  In addition, there is an artillery battalion (three batteries, each with approximately 100 personnel); a tank company (50 personnel in three platoons, each with four tanks); a sabotage and reconnaissance company (about 150 personnel); a signal company (about 100 personnel); staff and support (about 200 personnel).  Although there is no official relationship between the Russian government and the Wagner PMC, it is obvious that Wagner is at least Russian government supported, and likely at least partially funded.  Wagner reportedly trains its personnel at the 10th Spetsnaz Brigade’s military training ranges and other facilities, are equipped from government depots, and are transported to Syria on Russian Navy vessels and military aircraft.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Russian government appears to be a fan of PMCs, legislation fully legalizing their activities has not been forthcoming.  Apparently, various interest groups in the security services have different ideas about the long-term security issues of legalizing military forces that are not directly controlled by the state.  In general, intelligence organs such as the Main Intelligence Directorate of the General Staff (GRU) have championed the legalization of PMCs, while counterintelligence interests, such as the Federal Security Service (FSB), have opposed such legalization.  Russia has already loosened some restrictions on privatized security forces.  In 2005, Russia passed the federal law 154-FZ “On State Service of the Russian Cossacks,” to clarify the Cossacks’ legal status and allowing for them to form paramilitary units to fulfill limited law enforcement duties.  But the sensitive nature of PMCs and desire of the Russian government to maintain a modicum of plausible deniability about their activities may keep the legal status of PMCs in limbo for the foreseeable future. </a:t>
            </a:r>
          </a:p>
        </p:txBody>
      </p:sp>
      <p:sp>
        <p:nvSpPr>
          <p:cNvPr id="4" name="Slide Number Placeholder 3"/>
          <p:cNvSpPr>
            <a:spLocks noGrp="1"/>
          </p:cNvSpPr>
          <p:nvPr>
            <p:ph type="sldNum" sz="quarter" idx="10"/>
          </p:nvPr>
        </p:nvSpPr>
        <p:spPr/>
        <p:txBody>
          <a:bodyPr/>
          <a:lstStyle/>
          <a:p>
            <a:fld id="{31F01F67-5892-4F1A-A0F4-945F4BFF78E9}" type="slidenum">
              <a:rPr lang="en-US" smtClean="0"/>
              <a:t>25</a:t>
            </a:fld>
            <a:endParaRPr lang="en-US"/>
          </a:p>
        </p:txBody>
      </p:sp>
    </p:spTree>
    <p:extLst>
      <p:ext uri="{BB962C8B-B14F-4D97-AF65-F5344CB8AC3E}">
        <p14:creationId xmlns:p14="http://schemas.microsoft.com/office/powerpoint/2010/main" val="3043792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26</a:t>
            </a:fld>
            <a:endParaRPr lang="en-US"/>
          </a:p>
        </p:txBody>
      </p:sp>
    </p:spTree>
    <p:extLst>
      <p:ext uri="{BB962C8B-B14F-4D97-AF65-F5344CB8AC3E}">
        <p14:creationId xmlns:p14="http://schemas.microsoft.com/office/powerpoint/2010/main" val="2872461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B1D825-99DC-4913-821E-6F01512686E7}" type="slidenum">
              <a:rPr lang="en-US" smtClean="0"/>
              <a:pPr>
                <a:defRPr/>
              </a:pPr>
              <a:t>27</a:t>
            </a:fld>
            <a:endParaRPr lang="en-US" dirty="0"/>
          </a:p>
        </p:txBody>
      </p:sp>
    </p:spTree>
    <p:extLst>
      <p:ext uri="{BB962C8B-B14F-4D97-AF65-F5344CB8AC3E}">
        <p14:creationId xmlns:p14="http://schemas.microsoft.com/office/powerpoint/2010/main" val="213321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az-Cyrl-AZ" sz="1200" b="1" i="0" kern="1200" dirty="0">
                <a:solidFill>
                  <a:schemeClr val="tx1"/>
                </a:solidFill>
                <a:effectLst/>
                <a:latin typeface="+mn-lt"/>
                <a:ea typeface="+mn-ea"/>
                <a:cs typeface="+mn-cs"/>
              </a:rPr>
              <a:t/>
            </a:r>
            <a:br>
              <a:rPr lang="az-Cyrl-AZ" sz="1200" b="1" i="0" kern="1200" dirty="0">
                <a:solidFill>
                  <a:schemeClr val="tx1"/>
                </a:solidFill>
                <a:effectLst/>
                <a:latin typeface="+mn-lt"/>
                <a:ea typeface="+mn-ea"/>
                <a:cs typeface="+mn-cs"/>
              </a:rPr>
            </a:br>
            <a:endParaRPr lang="az-Cyrl-AZ"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64ACBF-D090-45E8-8011-BA56463FABC6}" type="slidenum">
              <a:rPr lang="en-US" smtClean="0"/>
              <a:t>28</a:t>
            </a:fld>
            <a:endParaRPr lang="en-US" dirty="0"/>
          </a:p>
        </p:txBody>
      </p:sp>
    </p:spTree>
    <p:extLst>
      <p:ext uri="{BB962C8B-B14F-4D97-AF65-F5344CB8AC3E}">
        <p14:creationId xmlns:p14="http://schemas.microsoft.com/office/powerpoint/2010/main" val="2204364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Anthony H. </a:t>
            </a:r>
            <a:r>
              <a:rPr lang="en-US" dirty="0" err="1"/>
              <a:t>Cordesman</a:t>
            </a:r>
            <a:r>
              <a:rPr lang="en-US" dirty="0"/>
              <a:t> attended the Russian Ministry of Defense’s third Moscow Conference on International Security on 23 May 2014. While in attendance, </a:t>
            </a:r>
            <a:r>
              <a:rPr lang="en-US" dirty="0" err="1"/>
              <a:t>Cordesman</a:t>
            </a:r>
            <a:r>
              <a:rPr lang="en-US" dirty="0"/>
              <a:t> was able to take pictures of Gen. Valery Gerasimov’s slide presentation. A few of the presentation’s key slides (figures 1, 2, and 3) have been substantially recreated to accompany this article. </a:t>
            </a:r>
            <a:r>
              <a:rPr lang="en-US" dirty="0" err="1"/>
              <a:t>Cordesman</a:t>
            </a:r>
            <a:r>
              <a:rPr lang="en-US" dirty="0"/>
              <a:t> later produced a report on the conference that includes a broader selection of not only the slides presented by Gerasimov, but a selection of materials presented by other participants. The report is titled “A Russian Military View of a World Destabilized by the US and the West.” It may be viewed in its entirety at the Center for Strategic &amp; International Studies website, accessed 20 November 2015, http://csis.org/publication/russia-and-color-revolution.</a:t>
            </a:r>
          </a:p>
          <a:p>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29</a:t>
            </a:fld>
            <a:endParaRPr lang="en-US"/>
          </a:p>
        </p:txBody>
      </p:sp>
    </p:spTree>
    <p:extLst>
      <p:ext uri="{BB962C8B-B14F-4D97-AF65-F5344CB8AC3E}">
        <p14:creationId xmlns:p14="http://schemas.microsoft.com/office/powerpoint/2010/main" val="74110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3</a:t>
            </a:fld>
            <a:endParaRPr lang="en-US"/>
          </a:p>
        </p:txBody>
      </p:sp>
    </p:spTree>
    <p:extLst>
      <p:ext uri="{BB962C8B-B14F-4D97-AF65-F5344CB8AC3E}">
        <p14:creationId xmlns:p14="http://schemas.microsoft.com/office/powerpoint/2010/main" val="96480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Anthony H. </a:t>
            </a:r>
            <a:r>
              <a:rPr lang="en-US" dirty="0" err="1"/>
              <a:t>Cordesman</a:t>
            </a:r>
            <a:r>
              <a:rPr lang="en-US" dirty="0"/>
              <a:t> attended the Russian Ministry of Defense’s third Moscow Conference on International Security on 23 May 2014. While in attendance, </a:t>
            </a:r>
            <a:r>
              <a:rPr lang="en-US" dirty="0" err="1"/>
              <a:t>Cordesman</a:t>
            </a:r>
            <a:r>
              <a:rPr lang="en-US" dirty="0"/>
              <a:t> was able to take pictures of Gen. Valery Gerasimov’s slide presentation. A few of the presentation’s key slides (figures 1, 2, and 3) have been substantially recreated to accompany this article. </a:t>
            </a:r>
            <a:r>
              <a:rPr lang="en-US" dirty="0" err="1"/>
              <a:t>Cordesman</a:t>
            </a:r>
            <a:r>
              <a:rPr lang="en-US" dirty="0"/>
              <a:t> later produced a report on the conference that includes a broader selection of not only the slides presented by Gerasimov, but a selection of materials presented by other participants. The report is titled “A Russian Military View of a World Destabilized by the US and the West.” It may be viewed in its entirety at the Center for Strategic &amp; International Studies website, accessed 20 November 2015, http://csis.org/publication/russia-and-color-revolution.</a:t>
            </a:r>
          </a:p>
          <a:p>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30</a:t>
            </a:fld>
            <a:endParaRPr lang="en-US"/>
          </a:p>
        </p:txBody>
      </p:sp>
    </p:spTree>
    <p:extLst>
      <p:ext uri="{BB962C8B-B14F-4D97-AF65-F5344CB8AC3E}">
        <p14:creationId xmlns:p14="http://schemas.microsoft.com/office/powerpoint/2010/main" val="76986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4</a:t>
            </a:fld>
            <a:endParaRPr lang="en-US"/>
          </a:p>
        </p:txBody>
      </p:sp>
    </p:spTree>
    <p:extLst>
      <p:ext uri="{BB962C8B-B14F-4D97-AF65-F5344CB8AC3E}">
        <p14:creationId xmlns:p14="http://schemas.microsoft.com/office/powerpoint/2010/main" val="372930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01F67-5892-4F1A-A0F4-945F4BFF78E9}" type="slidenum">
              <a:rPr lang="en-US" smtClean="0"/>
              <a:t>5</a:t>
            </a:fld>
            <a:endParaRPr lang="en-US"/>
          </a:p>
        </p:txBody>
      </p:sp>
    </p:spTree>
    <p:extLst>
      <p:ext uri="{BB962C8B-B14F-4D97-AF65-F5344CB8AC3E}">
        <p14:creationId xmlns:p14="http://schemas.microsoft.com/office/powerpoint/2010/main" val="319016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Russian playbook (arguably) for force projection in the </a:t>
            </a:r>
            <a:r>
              <a:rPr lang="en-US" sz="1200" kern="1200" dirty="0" err="1">
                <a:solidFill>
                  <a:schemeClr val="tx1"/>
                </a:solidFill>
                <a:effectLst/>
                <a:latin typeface="+mn-lt"/>
                <a:ea typeface="+mn-ea"/>
                <a:cs typeface="+mn-cs"/>
              </a:rPr>
              <a:t>Russkiy</a:t>
            </a:r>
            <a:r>
              <a:rPr lang="en-US" sz="1200" kern="1200" dirty="0">
                <a:solidFill>
                  <a:schemeClr val="tx1"/>
                </a:solidFill>
                <a:effectLst/>
                <a:latin typeface="+mn-lt"/>
                <a:ea typeface="+mn-ea"/>
                <a:cs typeface="+mn-cs"/>
              </a:rPr>
              <a:t> Mir has involved a </a:t>
            </a:r>
            <a:r>
              <a:rPr lang="en-US" sz="1200" kern="1200" dirty="0" err="1">
                <a:solidFill>
                  <a:schemeClr val="tx1"/>
                </a:solidFill>
                <a:effectLst/>
                <a:latin typeface="+mn-lt"/>
                <a:ea typeface="+mn-ea"/>
                <a:cs typeface="+mn-cs"/>
              </a:rPr>
              <a:t>fullcourt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press of the elements of national power, beginning with economic pressure and intense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operations to shape domestic and foreign perceptions. As the information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campaign ramps up, ethnic Russian separatists, or any other groups in the region with antigovernment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leanings and pro-Russian sympathies, will be exploited and primed for action.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population of ethnic separatists (either ethnic Russians or those favorably disposed toward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Russia) is a key component for facilitating the introduction of follow-on forces,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Cossacks, volunteers from Russia, private security companies, and undeclared military forces,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into the conflict by providing legitimacy as protectors of the aggrieved separatists.</a:t>
            </a:r>
          </a:p>
        </p:txBody>
      </p:sp>
      <p:sp>
        <p:nvSpPr>
          <p:cNvPr id="4" name="Slide Number Placeholder 3"/>
          <p:cNvSpPr>
            <a:spLocks noGrp="1"/>
          </p:cNvSpPr>
          <p:nvPr>
            <p:ph type="sldNum" sz="quarter" idx="10"/>
          </p:nvPr>
        </p:nvSpPr>
        <p:spPr/>
        <p:txBody>
          <a:bodyPr/>
          <a:lstStyle/>
          <a:p>
            <a:fld id="{31F01F67-5892-4F1A-A0F4-945F4BFF78E9}" type="slidenum">
              <a:rPr lang="en-US" smtClean="0"/>
              <a:t>6</a:t>
            </a:fld>
            <a:endParaRPr lang="en-US"/>
          </a:p>
        </p:txBody>
      </p:sp>
    </p:spTree>
    <p:extLst>
      <p:ext uri="{BB962C8B-B14F-4D97-AF65-F5344CB8AC3E}">
        <p14:creationId xmlns:p14="http://schemas.microsoft.com/office/powerpoint/2010/main" val="329278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Dr. Anthony H. </a:t>
            </a:r>
            <a:r>
              <a:rPr lang="en-US" sz="1200" b="0" i="0" u="none" strike="noStrike" kern="1200" baseline="0" dirty="0" err="1">
                <a:solidFill>
                  <a:schemeClr val="tx1"/>
                </a:solidFill>
                <a:latin typeface="+mn-lt"/>
                <a:ea typeface="+mn-ea"/>
                <a:cs typeface="+mn-cs"/>
              </a:rPr>
              <a:t>Cordesman</a:t>
            </a:r>
            <a:r>
              <a:rPr lang="en-US" sz="1200" b="0" i="0" u="none" strike="noStrike" kern="1200" baseline="0" dirty="0">
                <a:solidFill>
                  <a:schemeClr val="tx1"/>
                </a:solidFill>
                <a:latin typeface="+mn-lt"/>
                <a:ea typeface="+mn-ea"/>
                <a:cs typeface="+mn-cs"/>
              </a:rPr>
              <a:t> attended the Russian Ministry of Defense’s third Moscow Conference on International Security on 23 May 2014. While in attendance, </a:t>
            </a:r>
            <a:r>
              <a:rPr lang="en-US" sz="1200" b="0" i="0" u="none" strike="noStrike" kern="1200" baseline="0" dirty="0" err="1">
                <a:solidFill>
                  <a:schemeClr val="tx1"/>
                </a:solidFill>
                <a:latin typeface="+mn-lt"/>
                <a:ea typeface="+mn-ea"/>
                <a:cs typeface="+mn-cs"/>
              </a:rPr>
              <a:t>Cordesman</a:t>
            </a:r>
            <a:r>
              <a:rPr lang="en-US" sz="1200" b="0" i="0" u="none" strike="noStrike" kern="1200" baseline="0" dirty="0">
                <a:solidFill>
                  <a:schemeClr val="tx1"/>
                </a:solidFill>
                <a:latin typeface="+mn-lt"/>
                <a:ea typeface="+mn-ea"/>
                <a:cs typeface="+mn-cs"/>
              </a:rPr>
              <a:t> was able to take pictures of Gen. Valery Gerasimov’s slide presentation. A few of the presentation’s key slides (figures 1, 2, and 3) have been substantially recreated to accompany this article. </a:t>
            </a:r>
            <a:r>
              <a:rPr lang="en-US" sz="1200" b="0" i="0" u="none" strike="noStrike" kern="1200" baseline="0" dirty="0" err="1">
                <a:solidFill>
                  <a:schemeClr val="tx1"/>
                </a:solidFill>
                <a:latin typeface="+mn-lt"/>
                <a:ea typeface="+mn-ea"/>
                <a:cs typeface="+mn-cs"/>
              </a:rPr>
              <a:t>Cordesman</a:t>
            </a:r>
            <a:r>
              <a:rPr lang="en-US" sz="1200" b="0" i="0" u="none" strike="noStrike" kern="1200" baseline="0" dirty="0">
                <a:solidFill>
                  <a:schemeClr val="tx1"/>
                </a:solidFill>
                <a:latin typeface="+mn-lt"/>
                <a:ea typeface="+mn-ea"/>
                <a:cs typeface="+mn-cs"/>
              </a:rPr>
              <a:t> later produced a report on the conference that includes a broader selection of not only the slides presented by Gerasimov, but a selection of materials presented by other participants. The report is titled “A Russian Military View of a World Destabilized by the US and the West.” It may be viewed in its entirety at the Center for Strategic &amp; International Studies website, accessed 20 November 2015, http://csis.org/publication/russia-and-color-revolution.</a:t>
            </a:r>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7</a:t>
            </a:fld>
            <a:endParaRPr lang="en-US"/>
          </a:p>
        </p:txBody>
      </p:sp>
    </p:spTree>
    <p:extLst>
      <p:ext uri="{BB962C8B-B14F-4D97-AF65-F5344CB8AC3E}">
        <p14:creationId xmlns:p14="http://schemas.microsoft.com/office/powerpoint/2010/main" val="126095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Anthony H. </a:t>
            </a:r>
            <a:r>
              <a:rPr lang="en-US" dirty="0" err="1"/>
              <a:t>Cordesman</a:t>
            </a:r>
            <a:r>
              <a:rPr lang="en-US" dirty="0"/>
              <a:t> attended the Russian Ministry of Defense’s third Moscow Conference on International Security on 23 May 2014. While in attendance, </a:t>
            </a:r>
            <a:r>
              <a:rPr lang="en-US" dirty="0" err="1"/>
              <a:t>Cordesman</a:t>
            </a:r>
            <a:r>
              <a:rPr lang="en-US" dirty="0"/>
              <a:t> was able to take pictures of Gen. Valery Gerasimov’s slide presentation. A few of the presentation’s key slides (figures 1, 2, and 3) have been substantially recreated to accompany this article. </a:t>
            </a:r>
            <a:r>
              <a:rPr lang="en-US" dirty="0" err="1"/>
              <a:t>Cordesman</a:t>
            </a:r>
            <a:r>
              <a:rPr lang="en-US" dirty="0"/>
              <a:t> later produced a report on the conference that includes a broader selection of not only the slides presented by Gerasimov, but a selection of materials presented by other participants. The report is titled “A Russian Military View of a World Destabilized by the US and the West.” It may be viewed in its entirety at the Center for Strategic &amp; International Studies website, accessed 20 November 2015, http://csis.org/publication/russia-and-color-revolution.</a:t>
            </a:r>
          </a:p>
          <a:p>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8</a:t>
            </a:fld>
            <a:endParaRPr lang="en-US"/>
          </a:p>
        </p:txBody>
      </p:sp>
    </p:spTree>
    <p:extLst>
      <p:ext uri="{BB962C8B-B14F-4D97-AF65-F5344CB8AC3E}">
        <p14:creationId xmlns:p14="http://schemas.microsoft.com/office/powerpoint/2010/main" val="235601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Anthony H. </a:t>
            </a:r>
            <a:r>
              <a:rPr lang="en-US" dirty="0" err="1"/>
              <a:t>Cordesman</a:t>
            </a:r>
            <a:r>
              <a:rPr lang="en-US" dirty="0"/>
              <a:t> attended the Russian Ministry of Defense’s third Moscow Conference on International Security on 23 May 2014. While in attendance, </a:t>
            </a:r>
            <a:r>
              <a:rPr lang="en-US" dirty="0" err="1"/>
              <a:t>Cordesman</a:t>
            </a:r>
            <a:r>
              <a:rPr lang="en-US" dirty="0"/>
              <a:t> was able to take pictures of Gen. Valery Gerasimov’s slide presentation. A few of the presentation’s key slides (figures 1, 2, and 3) have been substantially recreated to accompany this article. </a:t>
            </a:r>
            <a:r>
              <a:rPr lang="en-US" dirty="0" err="1"/>
              <a:t>Cordesman</a:t>
            </a:r>
            <a:r>
              <a:rPr lang="en-US" dirty="0"/>
              <a:t> later produced a report on the conference that includes a broader selection of not only the slides presented by Gerasimov, but a selection of materials presented by other participants. The report is titled “A Russian Military View of a World Destabilized by the US and the West.” It may be viewed in its entirety at the Center for Strategic &amp; International Studies website, accessed 20 November 2015, http://csis.org/publication/russia-and-color-revolution.</a:t>
            </a:r>
          </a:p>
          <a:p>
            <a:endParaRPr lang="en-US" dirty="0"/>
          </a:p>
        </p:txBody>
      </p:sp>
      <p:sp>
        <p:nvSpPr>
          <p:cNvPr id="4" name="Slide Number Placeholder 3"/>
          <p:cNvSpPr>
            <a:spLocks noGrp="1"/>
          </p:cNvSpPr>
          <p:nvPr>
            <p:ph type="sldNum" sz="quarter" idx="10"/>
          </p:nvPr>
        </p:nvSpPr>
        <p:spPr/>
        <p:txBody>
          <a:bodyPr/>
          <a:lstStyle/>
          <a:p>
            <a:fld id="{E1980212-6C34-416C-9E59-DB8D695F8C1F}" type="slidenum">
              <a:rPr lang="en-US" smtClean="0"/>
              <a:t>9</a:t>
            </a:fld>
            <a:endParaRPr lang="en-US"/>
          </a:p>
        </p:txBody>
      </p:sp>
    </p:spTree>
    <p:extLst>
      <p:ext uri="{BB962C8B-B14F-4D97-AF65-F5344CB8AC3E}">
        <p14:creationId xmlns:p14="http://schemas.microsoft.com/office/powerpoint/2010/main" val="153423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C0BF73-100A-4AF2-9E45-00BFADB396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12897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0BF73-100A-4AF2-9E45-00BFADB396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24327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0BF73-100A-4AF2-9E45-00BFADB396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343451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0BF73-100A-4AF2-9E45-00BFADB396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359851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0BF73-100A-4AF2-9E45-00BFADB396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380339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0BF73-100A-4AF2-9E45-00BFADB396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237961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0BF73-100A-4AF2-9E45-00BFADB396A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41179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0BF73-100A-4AF2-9E45-00BFADB396A5}"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222375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0BF73-100A-4AF2-9E45-00BFADB396A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182203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C0BF73-100A-4AF2-9E45-00BFADB396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395103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C0BF73-100A-4AF2-9E45-00BFADB396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BDBA-10C7-469E-9D46-366D80558B03}" type="slidenum">
              <a:rPr lang="en-US" smtClean="0"/>
              <a:t>‹#›</a:t>
            </a:fld>
            <a:endParaRPr lang="en-US"/>
          </a:p>
        </p:txBody>
      </p:sp>
    </p:spTree>
    <p:extLst>
      <p:ext uri="{BB962C8B-B14F-4D97-AF65-F5344CB8AC3E}">
        <p14:creationId xmlns:p14="http://schemas.microsoft.com/office/powerpoint/2010/main" val="24617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0BF73-100A-4AF2-9E45-00BFADB396A5}" type="datetimeFigureOut">
              <a:rPr lang="en-US" smtClean="0"/>
              <a:t>1/26/2018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8BDBA-10C7-469E-9D46-366D80558B03}" type="slidenum">
              <a:rPr lang="en-US" smtClean="0"/>
              <a:t>‹#›</a:t>
            </a:fld>
            <a:endParaRPr lang="en-US"/>
          </a:p>
        </p:txBody>
      </p:sp>
    </p:spTree>
    <p:extLst>
      <p:ext uri="{BB962C8B-B14F-4D97-AF65-F5344CB8AC3E}">
        <p14:creationId xmlns:p14="http://schemas.microsoft.com/office/powerpoint/2010/main" val="1298012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arontherocks.com/2016/03/russian-hybrid-warfare-and-other-dark-art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csis.org/analysis/russia-and-%E2%80%9Ccolor-revolution%E2%80%9D"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32105" cy="2632105"/>
          </a:xfrm>
          <a:prstGeom prst="rect">
            <a:avLst/>
          </a:prstGeom>
          <a:noFill/>
        </p:spPr>
      </p:pic>
      <p:sp>
        <p:nvSpPr>
          <p:cNvPr id="2" name="Text Box 4"/>
          <p:cNvSpPr txBox="1">
            <a:spLocks noChangeArrowheads="1"/>
          </p:cNvSpPr>
          <p:nvPr/>
        </p:nvSpPr>
        <p:spPr bwMode="auto">
          <a:xfrm>
            <a:off x="0" y="2351400"/>
            <a:ext cx="9144000" cy="1785104"/>
          </a:xfrm>
          <a:prstGeom prst="rect">
            <a:avLst/>
          </a:prstGeom>
          <a:noFill/>
          <a:ln w="9525">
            <a:noFill/>
            <a:miter lim="800000"/>
            <a:headEnd/>
            <a:tailEnd/>
          </a:ln>
          <a:effectLst>
            <a:prstShdw prst="shdw17" dist="17961" dir="2700000">
              <a:srgbClr val="708688"/>
            </a:prstShdw>
          </a:effectLst>
        </p:spPr>
        <p:txBody>
          <a:bodyPr wrap="square">
            <a:spAutoFit/>
          </a:bodyPr>
          <a:lstStyle/>
          <a:p>
            <a:pPr algn="ctr">
              <a:defRPr/>
            </a:pPr>
            <a:r>
              <a:rPr lang="en-US" sz="4800" b="1" i="1" dirty="0">
                <a:effectLst>
                  <a:outerShdw blurRad="38100" dist="38100" dir="2700000" algn="tl">
                    <a:srgbClr val="000000">
                      <a:alpha val="43137"/>
                    </a:srgbClr>
                  </a:outerShdw>
                </a:effectLst>
              </a:rPr>
              <a:t>Russia’s Syrian Campaign</a:t>
            </a:r>
          </a:p>
          <a:p>
            <a:pPr algn="ctr">
              <a:defRPr/>
            </a:pPr>
            <a:r>
              <a:rPr lang="en-US" sz="4800" b="1" i="1" dirty="0">
                <a:effectLst>
                  <a:outerShdw blurRad="38100" dist="38100" dir="2700000" algn="tl">
                    <a:srgbClr val="000000">
                      <a:alpha val="43137"/>
                    </a:srgbClr>
                  </a:outerShdw>
                </a:effectLst>
              </a:rPr>
              <a:t>&amp; General Gerasimov</a:t>
            </a:r>
          </a:p>
          <a:p>
            <a:pPr algn="ctr">
              <a:defRPr/>
            </a:pPr>
            <a:endParaRPr lang="en-US" sz="1400" b="1" i="1" dirty="0">
              <a:effectLst>
                <a:outerShdw blurRad="38100" dist="38100" dir="2700000" algn="tl">
                  <a:srgbClr val="000000">
                    <a:alpha val="43137"/>
                  </a:srgbClr>
                </a:outerShdw>
              </a:effectLst>
            </a:endParaRPr>
          </a:p>
        </p:txBody>
      </p:sp>
      <p:sp>
        <p:nvSpPr>
          <p:cNvPr id="4" name="TextBox 3"/>
          <p:cNvSpPr txBox="1"/>
          <p:nvPr/>
        </p:nvSpPr>
        <p:spPr>
          <a:xfrm>
            <a:off x="0" y="5165229"/>
            <a:ext cx="9144000" cy="1692771"/>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Foreign Military Studies Office</a:t>
            </a:r>
          </a:p>
          <a:p>
            <a:pPr algn="ctr"/>
            <a:r>
              <a:rPr lang="en-US" sz="2800" b="1" i="1" dirty="0">
                <a:effectLst>
                  <a:outerShdw blurRad="38100" dist="38100" dir="2700000" algn="tl">
                    <a:srgbClr val="000000">
                      <a:alpha val="43137"/>
                    </a:srgbClr>
                  </a:outerShdw>
                </a:effectLst>
              </a:rPr>
              <a:t>Fort Leavenworth, Kansas</a:t>
            </a:r>
          </a:p>
          <a:p>
            <a:pPr algn="ctr"/>
            <a:r>
              <a:rPr lang="en-US" sz="2800" b="1" i="1" dirty="0">
                <a:effectLst>
                  <a:outerShdw blurRad="38100" dist="38100" dir="2700000" algn="tl">
                    <a:srgbClr val="000000">
                      <a:alpha val="43137"/>
                    </a:srgbClr>
                  </a:outerShdw>
                </a:effectLst>
              </a:rPr>
              <a:t>Chuck Bartles</a:t>
            </a:r>
          </a:p>
          <a:p>
            <a:pPr algn="ctr"/>
            <a:r>
              <a:rPr lang="en-US" sz="2000" kern="0" dirty="0">
                <a:solidFill>
                  <a:srgbClr val="0070C0"/>
                </a:solidFill>
              </a:rPr>
              <a:t>charles.k.bartles.civ@mail.mil</a:t>
            </a:r>
            <a:endParaRPr lang="en-US"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770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 y="0"/>
            <a:ext cx="8875059" cy="6858000"/>
          </a:xfrm>
          <a:prstGeom prst="rect">
            <a:avLst/>
          </a:prstGeom>
        </p:spPr>
      </p:pic>
    </p:spTree>
    <p:extLst>
      <p:ext uri="{BB962C8B-B14F-4D97-AF65-F5344CB8AC3E}">
        <p14:creationId xmlns:p14="http://schemas.microsoft.com/office/powerpoint/2010/main" val="91472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393D190-A169-4DA2-99F2-E06515B1C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52" y="0"/>
            <a:ext cx="7321296" cy="6858000"/>
          </a:xfrm>
          <a:prstGeom prst="rect">
            <a:avLst/>
          </a:prstGeom>
        </p:spPr>
      </p:pic>
      <p:sp>
        <p:nvSpPr>
          <p:cNvPr id="6" name="Rectangle 5">
            <a:extLst>
              <a:ext uri="{FF2B5EF4-FFF2-40B4-BE49-F238E27FC236}">
                <a16:creationId xmlns="" xmlns:a16="http://schemas.microsoft.com/office/drawing/2014/main" id="{1D222F65-43DE-4664-BD21-B8DA5854A294}"/>
              </a:ext>
            </a:extLst>
          </p:cNvPr>
          <p:cNvSpPr/>
          <p:nvPr/>
        </p:nvSpPr>
        <p:spPr>
          <a:xfrm>
            <a:off x="2001520" y="1361440"/>
            <a:ext cx="267208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7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 Dialectic &amp; Phases?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3999" cy="590931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Be very careful with the previous graphic</a:t>
            </a:r>
          </a:p>
          <a:p>
            <a:endParaRPr lang="en-US" sz="3600" dirty="0"/>
          </a:p>
          <a:p>
            <a:pPr marL="571500" indent="-571500">
              <a:buFont typeface="Wingdings" panose="05000000000000000000" pitchFamily="2" charset="2"/>
              <a:buChar char="Ø"/>
            </a:pPr>
            <a:r>
              <a:rPr lang="en-US" sz="3600" dirty="0"/>
              <a:t>Intended to be illustrative, not predictive</a:t>
            </a:r>
          </a:p>
          <a:p>
            <a:endParaRPr lang="en-US" sz="3600" dirty="0"/>
          </a:p>
          <a:p>
            <a:pPr marL="571500" indent="-571500">
              <a:buFont typeface="Wingdings" panose="05000000000000000000" pitchFamily="2" charset="2"/>
              <a:buChar char="Ø"/>
            </a:pPr>
            <a:r>
              <a:rPr lang="en-US" sz="3600" dirty="0"/>
              <a:t>Graphic shows evidence of dialectical thinking, not as conducive to our ‘neat’ phases</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a:t>…So what does Gerasimov say about models in his article?</a:t>
            </a:r>
          </a:p>
          <a:p>
            <a:endParaRPr lang="en-US" dirty="0"/>
          </a:p>
        </p:txBody>
      </p:sp>
    </p:spTree>
    <p:extLst>
      <p:ext uri="{BB962C8B-B14F-4D97-AF65-F5344CB8AC3E}">
        <p14:creationId xmlns:p14="http://schemas.microsoft.com/office/powerpoint/2010/main" val="10379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a:t>
            </a:r>
            <a:r>
              <a:rPr lang="en-US" sz="28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Article:</a:t>
            </a:r>
            <a:r>
              <a:rPr lang="en-US" sz="28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a:t>
            </a:r>
            <a:r>
              <a:rPr lang="en-US" sz="28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about</a:t>
            </a:r>
            <a:r>
              <a:rPr lang="en-US" sz="28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Models?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a:extLst>
              <a:ext uri="{FF2B5EF4-FFF2-40B4-BE49-F238E27FC236}">
                <a16:creationId xmlns="" xmlns:a16="http://schemas.microsoft.com/office/drawing/2014/main" id="{C9556529-CE7F-4D6C-A8B9-539E4AB05A88}"/>
              </a:ext>
            </a:extLst>
          </p:cNvPr>
          <p:cNvSpPr txBox="1"/>
          <p:nvPr/>
        </p:nvSpPr>
        <p:spPr>
          <a:xfrm>
            <a:off x="4060407" y="986978"/>
            <a:ext cx="5083593" cy="5693866"/>
          </a:xfrm>
          <a:prstGeom prst="rect">
            <a:avLst/>
          </a:prstGeom>
          <a:noFill/>
        </p:spPr>
        <p:txBody>
          <a:bodyPr wrap="square" rtlCol="0">
            <a:spAutoFit/>
          </a:bodyPr>
          <a:lstStyle/>
          <a:p>
            <a:r>
              <a:rPr lang="en-US" sz="2800" dirty="0"/>
              <a:t>The renowned Soviet military academician Aleksander Svechin wrote: "It is unusually difficult to foresee the circumstances of a war . . .  It is necessary to work out a particular line of strategic conduct for each war, and each war represents a partial case, requiring the establishment of its own peculiar logic, and </a:t>
            </a:r>
            <a:r>
              <a:rPr lang="en-US" sz="2800" u="sng" dirty="0"/>
              <a:t>not the application of some sort of model</a:t>
            </a:r>
            <a:r>
              <a:rPr lang="en-US" sz="2800" dirty="0"/>
              <a:t>.”</a:t>
            </a:r>
          </a:p>
          <a:p>
            <a:pPr algn="r"/>
            <a:r>
              <a:rPr lang="en-US" sz="2800" dirty="0"/>
              <a:t>- General Gerasimov</a:t>
            </a:r>
          </a:p>
        </p:txBody>
      </p:sp>
      <p:pic>
        <p:nvPicPr>
          <p:cNvPr id="6" name="Picture 5">
            <a:extLst>
              <a:ext uri="{FF2B5EF4-FFF2-40B4-BE49-F238E27FC236}">
                <a16:creationId xmlns="" xmlns:a16="http://schemas.microsoft.com/office/drawing/2014/main" id="{52DC3DB3-1271-4BA6-A806-EC98D9ACF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9275"/>
            <a:ext cx="4060407" cy="5677050"/>
          </a:xfrm>
          <a:prstGeom prst="rect">
            <a:avLst/>
          </a:prstGeom>
        </p:spPr>
      </p:pic>
    </p:spTree>
    <p:extLst>
      <p:ext uri="{BB962C8B-B14F-4D97-AF65-F5344CB8AC3E}">
        <p14:creationId xmlns:p14="http://schemas.microsoft.com/office/powerpoint/2010/main" val="429010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 Conclusions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5632311"/>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Gerasimov/General Staff do not do strategy, they do operational art &amp; force development</a:t>
            </a:r>
          </a:p>
          <a:p>
            <a:endParaRPr lang="en-US" dirty="0"/>
          </a:p>
          <a:p>
            <a:pPr marL="571500" indent="-571500">
              <a:buFont typeface="Wingdings" panose="05000000000000000000" pitchFamily="2" charset="2"/>
              <a:buChar char="Ø"/>
            </a:pPr>
            <a:r>
              <a:rPr lang="en-US" sz="3200" dirty="0" smtClean="0"/>
              <a:t>He is describing </a:t>
            </a:r>
            <a:r>
              <a:rPr lang="en-US" sz="3200" dirty="0"/>
              <a:t>the Operational </a:t>
            </a:r>
            <a:r>
              <a:rPr lang="en-US" sz="3200" dirty="0" smtClean="0"/>
              <a:t>Environment</a:t>
            </a:r>
          </a:p>
          <a:p>
            <a:endParaRPr lang="en-US" dirty="0"/>
          </a:p>
          <a:p>
            <a:pPr marL="571500" indent="-571500">
              <a:buFont typeface="Wingdings" panose="05000000000000000000" pitchFamily="2" charset="2"/>
              <a:buChar char="Ø"/>
            </a:pPr>
            <a:r>
              <a:rPr lang="en-US" sz="3200" dirty="0"/>
              <a:t>Not much ‘new’, just asking the Academy of Sciences to look into the topic</a:t>
            </a:r>
          </a:p>
          <a:p>
            <a:endParaRPr lang="en-US" dirty="0"/>
          </a:p>
          <a:p>
            <a:pPr marL="571500" indent="-571500">
              <a:buFont typeface="Wingdings" panose="05000000000000000000" pitchFamily="2" charset="2"/>
              <a:buChar char="Ø"/>
            </a:pPr>
            <a:r>
              <a:rPr lang="en-US" sz="3200" dirty="0"/>
              <a:t>Primarily interested in U.S. role in fomenting Color Revolutions and the Arab Spring, and ensuring it does not happen in Russia</a:t>
            </a:r>
          </a:p>
          <a:p>
            <a:endParaRPr lang="en-US" dirty="0"/>
          </a:p>
          <a:p>
            <a:pPr marL="571500" indent="-571500">
              <a:buFont typeface="Wingdings" panose="05000000000000000000" pitchFamily="2" charset="2"/>
              <a:buChar char="Ø"/>
            </a:pPr>
            <a:r>
              <a:rPr lang="en-US" sz="3200" dirty="0"/>
              <a:t>Probably messaging to </a:t>
            </a:r>
            <a:r>
              <a:rPr lang="en-US" sz="3200" dirty="0" smtClean="0"/>
              <a:t>leadership</a:t>
            </a:r>
            <a:endParaRPr lang="en-US" sz="3200" dirty="0"/>
          </a:p>
        </p:txBody>
      </p:sp>
    </p:spTree>
    <p:extLst>
      <p:ext uri="{BB962C8B-B14F-4D97-AF65-F5344CB8AC3E}">
        <p14:creationId xmlns:p14="http://schemas.microsoft.com/office/powerpoint/2010/main" val="401890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4691722" cy="6150114"/>
          </a:xfrm>
          <a:prstGeom prst="rect">
            <a:avLst/>
          </a:prstGeom>
        </p:spPr>
      </p:pic>
      <p:sp>
        <p:nvSpPr>
          <p:cNvPr id="7" name="TextBox 6"/>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 Still A Concern?</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extBox 7"/>
          <p:cNvSpPr txBox="1"/>
          <p:nvPr/>
        </p:nvSpPr>
        <p:spPr>
          <a:xfrm>
            <a:off x="4901938" y="820132"/>
            <a:ext cx="4242061" cy="1077218"/>
          </a:xfrm>
          <a:prstGeom prst="rect">
            <a:avLst/>
          </a:prstGeom>
          <a:noFill/>
        </p:spPr>
        <p:txBody>
          <a:bodyPr wrap="square" rtlCol="0">
            <a:spAutoFit/>
          </a:bodyPr>
          <a:lstStyle/>
          <a:p>
            <a:pPr algn="ctr"/>
            <a:r>
              <a:rPr lang="en-US" sz="3200" b="1" dirty="0"/>
              <a:t>Journal of The Academy of Military Sciences</a:t>
            </a:r>
          </a:p>
        </p:txBody>
      </p:sp>
      <p:sp>
        <p:nvSpPr>
          <p:cNvPr id="10" name="Rectangle 9"/>
          <p:cNvSpPr/>
          <p:nvPr/>
        </p:nvSpPr>
        <p:spPr>
          <a:xfrm>
            <a:off x="914400" y="4506012"/>
            <a:ext cx="3525625" cy="537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4901938" y="2026763"/>
            <a:ext cx="4119514" cy="830997"/>
          </a:xfrm>
          <a:prstGeom prst="rect">
            <a:avLst/>
          </a:prstGeom>
          <a:noFill/>
        </p:spPr>
        <p:txBody>
          <a:bodyPr wrap="square" rtlCol="0">
            <a:spAutoFit/>
          </a:bodyPr>
          <a:lstStyle/>
          <a:p>
            <a:pPr algn="ctr"/>
            <a:r>
              <a:rPr lang="en-US" sz="2400" dirty="0"/>
              <a:t>Color Revolutions in Russia: Possibility and Reality</a:t>
            </a:r>
          </a:p>
        </p:txBody>
      </p:sp>
      <p:sp>
        <p:nvSpPr>
          <p:cNvPr id="12" name="Rectangle 11"/>
          <p:cNvSpPr/>
          <p:nvPr/>
        </p:nvSpPr>
        <p:spPr>
          <a:xfrm>
            <a:off x="5198882" y="2069620"/>
            <a:ext cx="3525625" cy="788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4" name="Straight Connector 13"/>
          <p:cNvCxnSpPr/>
          <p:nvPr/>
        </p:nvCxnSpPr>
        <p:spPr>
          <a:xfrm flipV="1">
            <a:off x="4440025" y="2857759"/>
            <a:ext cx="758857" cy="16482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89136" y="3114806"/>
            <a:ext cx="4242062" cy="3785652"/>
          </a:xfrm>
          <a:prstGeom prst="rect">
            <a:avLst/>
          </a:prstGeom>
          <a:noFill/>
        </p:spPr>
        <p:txBody>
          <a:bodyPr wrap="square" rtlCol="0">
            <a:spAutoFit/>
          </a:bodyPr>
          <a:lstStyle/>
          <a:p>
            <a:pPr algn="ctr"/>
            <a:r>
              <a:rPr lang="en-US" sz="2000" b="1" dirty="0"/>
              <a:t>Abstract</a:t>
            </a:r>
          </a:p>
          <a:p>
            <a:r>
              <a:rPr lang="en-US" sz="2000" dirty="0"/>
              <a:t>This paper presents analysis of the political regime transformation technology known as “color revolutions.”  The reasons, mechanisms and consequences of nationhood destruction are considered.  Special attention is given to the U.S.’s role in the artificial creating of cataclysms designed to harm the security of single states and whole regions.</a:t>
            </a:r>
          </a:p>
        </p:txBody>
      </p:sp>
    </p:spTree>
    <p:extLst>
      <p:ext uri="{BB962C8B-B14F-4D97-AF65-F5344CB8AC3E}">
        <p14:creationId xmlns:p14="http://schemas.microsoft.com/office/powerpoint/2010/main" val="341718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Syrian Campaign: Russian Narrative</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370975"/>
          </a:xfrm>
          <a:prstGeom prst="rect">
            <a:avLst/>
          </a:prstGeom>
          <a:noFill/>
        </p:spPr>
        <p:txBody>
          <a:bodyPr wrap="square" rtlCol="0">
            <a:spAutoFit/>
          </a:bodyPr>
          <a:lstStyle/>
          <a:p>
            <a:pPr marL="571500" indent="-571500">
              <a:buFont typeface="Wingdings" panose="05000000000000000000" pitchFamily="2" charset="2"/>
              <a:buChar char="Ø"/>
            </a:pPr>
            <a:r>
              <a:rPr lang="en-US" sz="2800" dirty="0"/>
              <a:t>Caused due to Arab Spring, which was caused by primarily U.S. State </a:t>
            </a:r>
            <a:r>
              <a:rPr lang="en-US" sz="2800" dirty="0" err="1"/>
              <a:t>Dept</a:t>
            </a:r>
            <a:r>
              <a:rPr lang="en-US" sz="2800" dirty="0"/>
              <a:t> funded Info operations (social media, mass media) and </a:t>
            </a:r>
            <a:r>
              <a:rPr lang="en-US" sz="2800" dirty="0" smtClean="0"/>
              <a:t>NGOs</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2800" dirty="0" smtClean="0"/>
              <a:t>European Syrian refugee crisis direct result of U.S. sponsored Arab Spring</a:t>
            </a:r>
            <a:endParaRPr lang="en-US" sz="2800" dirty="0"/>
          </a:p>
          <a:p>
            <a:endParaRPr lang="en-US" dirty="0"/>
          </a:p>
          <a:p>
            <a:pPr marL="571500" indent="-571500">
              <a:buFont typeface="Wingdings" panose="05000000000000000000" pitchFamily="2" charset="2"/>
              <a:buChar char="Ø"/>
            </a:pPr>
            <a:r>
              <a:rPr lang="en-US" sz="2800" dirty="0"/>
              <a:t>After insurrection started in Syria, U.S./West decision made to topple regime</a:t>
            </a:r>
          </a:p>
          <a:p>
            <a:endParaRPr lang="en-US" dirty="0"/>
          </a:p>
          <a:p>
            <a:pPr marL="571500" indent="-571500">
              <a:buFont typeface="Wingdings" panose="05000000000000000000" pitchFamily="2" charset="2"/>
              <a:buChar char="Ø"/>
            </a:pPr>
            <a:r>
              <a:rPr lang="en-US" sz="2800" dirty="0"/>
              <a:t>SOF, covert operations, arms, and training  </a:t>
            </a:r>
          </a:p>
          <a:p>
            <a:endParaRPr lang="en-US" dirty="0"/>
          </a:p>
          <a:p>
            <a:pPr marL="571500" indent="-571500">
              <a:buFont typeface="Wingdings" panose="05000000000000000000" pitchFamily="2" charset="2"/>
              <a:buChar char="Ø"/>
            </a:pPr>
            <a:r>
              <a:rPr lang="en-US" sz="2800" dirty="0"/>
              <a:t>Government response provides pretext for sanctions and direct military intervention</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2800" dirty="0"/>
              <a:t>Only through Russian intervention, regime survived</a:t>
            </a:r>
          </a:p>
        </p:txBody>
      </p:sp>
    </p:spTree>
    <p:extLst>
      <p:ext uri="{BB962C8B-B14F-4D97-AF65-F5344CB8AC3E}">
        <p14:creationId xmlns:p14="http://schemas.microsoft.com/office/powerpoint/2010/main" val="86630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Syrian Campaign: Gerasimov’s ‘Model’?</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124754"/>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Gerasimov did not intend for the graphic to be used as a model…but it does work with Syria</a:t>
            </a:r>
          </a:p>
          <a:p>
            <a:endParaRPr lang="en-US" dirty="0"/>
          </a:p>
          <a:p>
            <a:pPr marL="571500" indent="-571500">
              <a:buFont typeface="Wingdings" panose="05000000000000000000" pitchFamily="2" charset="2"/>
              <a:buChar char="Ø"/>
            </a:pPr>
            <a:r>
              <a:rPr lang="en-US" sz="3200" dirty="0"/>
              <a:t>Syria probably in mind when article drafted</a:t>
            </a:r>
          </a:p>
          <a:p>
            <a:endParaRPr lang="en-US" dirty="0"/>
          </a:p>
          <a:p>
            <a:pPr marL="571500" indent="-571500">
              <a:buFont typeface="Wingdings" panose="05000000000000000000" pitchFamily="2" charset="2"/>
              <a:buChar char="Ø"/>
            </a:pPr>
            <a:r>
              <a:rPr lang="en-US" sz="3200" dirty="0"/>
              <a:t>Theory intended to explain new ways of toppling regimes (Color Revolutions/Arab Spring), not how to counter such activities</a:t>
            </a:r>
          </a:p>
          <a:p>
            <a:endParaRPr lang="en-US" dirty="0"/>
          </a:p>
          <a:p>
            <a:pPr marL="571500" indent="-571500">
              <a:buFont typeface="Wingdings" panose="05000000000000000000" pitchFamily="2" charset="2"/>
              <a:buChar char="Ø"/>
            </a:pPr>
            <a:r>
              <a:rPr lang="en-US" sz="3200" dirty="0"/>
              <a:t>Fits Syria very well, also Russian actions regarding Ukraine</a:t>
            </a:r>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r>
              <a:rPr lang="en-US" sz="3200" dirty="0"/>
              <a:t>So, how </a:t>
            </a:r>
            <a:r>
              <a:rPr lang="en-US" sz="3200" u="sng" dirty="0"/>
              <a:t>might</a:t>
            </a:r>
            <a:r>
              <a:rPr lang="en-US" sz="3200" dirty="0"/>
              <a:t> General Gerasimov see it???</a:t>
            </a:r>
          </a:p>
          <a:p>
            <a:endParaRPr lang="en-US" dirty="0"/>
          </a:p>
        </p:txBody>
      </p:sp>
    </p:spTree>
    <p:extLst>
      <p:ext uri="{BB962C8B-B14F-4D97-AF65-F5344CB8AC3E}">
        <p14:creationId xmlns:p14="http://schemas.microsoft.com/office/powerpoint/2010/main" val="234205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A9EA0E2C-C50E-4FF2-86B5-1BF5937BD5E0}"/>
              </a:ext>
            </a:extLst>
          </p:cNvPr>
          <p:cNvGrpSpPr/>
          <p:nvPr/>
        </p:nvGrpSpPr>
        <p:grpSpPr>
          <a:xfrm>
            <a:off x="68669" y="0"/>
            <a:ext cx="7321296" cy="6858000"/>
            <a:chOff x="68669" y="0"/>
            <a:chExt cx="7321296" cy="6858000"/>
          </a:xfrm>
        </p:grpSpPr>
        <p:pic>
          <p:nvPicPr>
            <p:cNvPr id="4" name="Picture 3">
              <a:extLst>
                <a:ext uri="{FF2B5EF4-FFF2-40B4-BE49-F238E27FC236}">
                  <a16:creationId xmlns="" xmlns:a16="http://schemas.microsoft.com/office/drawing/2014/main" id="{9393D190-A169-4DA2-99F2-E06515B1C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9" y="0"/>
              <a:ext cx="7321296" cy="6858000"/>
            </a:xfrm>
            <a:prstGeom prst="rect">
              <a:avLst/>
            </a:prstGeom>
          </p:spPr>
        </p:pic>
        <p:sp>
          <p:nvSpPr>
            <p:cNvPr id="2" name="TextBox 1">
              <a:extLst>
                <a:ext uri="{FF2B5EF4-FFF2-40B4-BE49-F238E27FC236}">
                  <a16:creationId xmlns="" xmlns:a16="http://schemas.microsoft.com/office/drawing/2014/main" id="{8A762984-D588-450D-81BE-476D76A97C69}"/>
                </a:ext>
              </a:extLst>
            </p:cNvPr>
            <p:cNvSpPr txBox="1"/>
            <p:nvPr/>
          </p:nvSpPr>
          <p:spPr>
            <a:xfrm>
              <a:off x="1198157" y="5226423"/>
              <a:ext cx="301686" cy="369332"/>
            </a:xfrm>
            <a:prstGeom prst="rect">
              <a:avLst/>
            </a:prstGeom>
            <a:noFill/>
          </p:spPr>
          <p:txBody>
            <a:bodyPr wrap="none" rtlCol="0">
              <a:spAutoFit/>
            </a:bodyPr>
            <a:lstStyle/>
            <a:p>
              <a:r>
                <a:rPr lang="en-US" b="1" dirty="0">
                  <a:solidFill>
                    <a:srgbClr val="FF0000"/>
                  </a:solidFill>
                </a:rPr>
                <a:t>1</a:t>
              </a:r>
            </a:p>
          </p:txBody>
        </p:sp>
        <p:sp>
          <p:nvSpPr>
            <p:cNvPr id="5" name="TextBox 4">
              <a:extLst>
                <a:ext uri="{FF2B5EF4-FFF2-40B4-BE49-F238E27FC236}">
                  <a16:creationId xmlns="" xmlns:a16="http://schemas.microsoft.com/office/drawing/2014/main" id="{F2AED4B6-5068-4F10-8071-C7BDFDD660B8}"/>
                </a:ext>
              </a:extLst>
            </p:cNvPr>
            <p:cNvSpPr txBox="1"/>
            <p:nvPr/>
          </p:nvSpPr>
          <p:spPr>
            <a:xfrm>
              <a:off x="1198157" y="4702842"/>
              <a:ext cx="301686" cy="369332"/>
            </a:xfrm>
            <a:prstGeom prst="rect">
              <a:avLst/>
            </a:prstGeom>
            <a:noFill/>
          </p:spPr>
          <p:txBody>
            <a:bodyPr wrap="none" rtlCol="0">
              <a:spAutoFit/>
            </a:bodyPr>
            <a:lstStyle/>
            <a:p>
              <a:r>
                <a:rPr lang="en-US" b="1" dirty="0">
                  <a:solidFill>
                    <a:srgbClr val="FF0000"/>
                  </a:solidFill>
                </a:rPr>
                <a:t>2</a:t>
              </a:r>
            </a:p>
          </p:txBody>
        </p:sp>
        <p:sp>
          <p:nvSpPr>
            <p:cNvPr id="7" name="TextBox 6">
              <a:extLst>
                <a:ext uri="{FF2B5EF4-FFF2-40B4-BE49-F238E27FC236}">
                  <a16:creationId xmlns="" xmlns:a16="http://schemas.microsoft.com/office/drawing/2014/main" id="{25D8ADC4-173E-4C65-82AA-CF0B9F384375}"/>
                </a:ext>
              </a:extLst>
            </p:cNvPr>
            <p:cNvSpPr txBox="1"/>
            <p:nvPr/>
          </p:nvSpPr>
          <p:spPr>
            <a:xfrm>
              <a:off x="1198157" y="3155576"/>
              <a:ext cx="301686" cy="369332"/>
            </a:xfrm>
            <a:prstGeom prst="rect">
              <a:avLst/>
            </a:prstGeom>
            <a:noFill/>
          </p:spPr>
          <p:txBody>
            <a:bodyPr wrap="none" rtlCol="0">
              <a:spAutoFit/>
            </a:bodyPr>
            <a:lstStyle/>
            <a:p>
              <a:r>
                <a:rPr lang="en-US" b="1" dirty="0">
                  <a:solidFill>
                    <a:srgbClr val="FF0000"/>
                  </a:solidFill>
                </a:rPr>
                <a:t>3</a:t>
              </a:r>
            </a:p>
          </p:txBody>
        </p:sp>
        <p:sp>
          <p:nvSpPr>
            <p:cNvPr id="8" name="TextBox 7">
              <a:extLst>
                <a:ext uri="{FF2B5EF4-FFF2-40B4-BE49-F238E27FC236}">
                  <a16:creationId xmlns="" xmlns:a16="http://schemas.microsoft.com/office/drawing/2014/main" id="{2D0A072F-A5AA-47CC-9E22-4B0CCB76CB13}"/>
                </a:ext>
              </a:extLst>
            </p:cNvPr>
            <p:cNvSpPr txBox="1"/>
            <p:nvPr/>
          </p:nvSpPr>
          <p:spPr>
            <a:xfrm>
              <a:off x="1201271" y="5595755"/>
              <a:ext cx="301686" cy="369332"/>
            </a:xfrm>
            <a:prstGeom prst="rect">
              <a:avLst/>
            </a:prstGeom>
            <a:noFill/>
          </p:spPr>
          <p:txBody>
            <a:bodyPr wrap="none" rtlCol="0">
              <a:spAutoFit/>
            </a:bodyPr>
            <a:lstStyle/>
            <a:p>
              <a:r>
                <a:rPr lang="en-US" b="1" dirty="0">
                  <a:solidFill>
                    <a:srgbClr val="FF0000"/>
                  </a:solidFill>
                </a:rPr>
                <a:t>4</a:t>
              </a:r>
            </a:p>
          </p:txBody>
        </p:sp>
        <p:sp>
          <p:nvSpPr>
            <p:cNvPr id="9" name="TextBox 8">
              <a:extLst>
                <a:ext uri="{FF2B5EF4-FFF2-40B4-BE49-F238E27FC236}">
                  <a16:creationId xmlns="" xmlns:a16="http://schemas.microsoft.com/office/drawing/2014/main" id="{B497D934-F55B-4ADD-B561-38B529D808C7}"/>
                </a:ext>
              </a:extLst>
            </p:cNvPr>
            <p:cNvSpPr txBox="1"/>
            <p:nvPr/>
          </p:nvSpPr>
          <p:spPr>
            <a:xfrm>
              <a:off x="2106706" y="3542838"/>
              <a:ext cx="301686" cy="369332"/>
            </a:xfrm>
            <a:prstGeom prst="rect">
              <a:avLst/>
            </a:prstGeom>
            <a:noFill/>
          </p:spPr>
          <p:txBody>
            <a:bodyPr wrap="none" rtlCol="0">
              <a:spAutoFit/>
            </a:bodyPr>
            <a:lstStyle/>
            <a:p>
              <a:r>
                <a:rPr lang="en-US" b="1" dirty="0">
                  <a:solidFill>
                    <a:srgbClr val="FF0000"/>
                  </a:solidFill>
                </a:rPr>
                <a:t>5</a:t>
              </a:r>
            </a:p>
          </p:txBody>
        </p:sp>
        <p:sp>
          <p:nvSpPr>
            <p:cNvPr id="10" name="TextBox 9">
              <a:extLst>
                <a:ext uri="{FF2B5EF4-FFF2-40B4-BE49-F238E27FC236}">
                  <a16:creationId xmlns="" xmlns:a16="http://schemas.microsoft.com/office/drawing/2014/main" id="{16751DC8-D297-4AB8-AA91-719EBEED10A9}"/>
                </a:ext>
              </a:extLst>
            </p:cNvPr>
            <p:cNvSpPr txBox="1"/>
            <p:nvPr/>
          </p:nvSpPr>
          <p:spPr>
            <a:xfrm>
              <a:off x="2106706" y="3912170"/>
              <a:ext cx="301686" cy="369332"/>
            </a:xfrm>
            <a:prstGeom prst="rect">
              <a:avLst/>
            </a:prstGeom>
            <a:noFill/>
          </p:spPr>
          <p:txBody>
            <a:bodyPr wrap="none" rtlCol="0">
              <a:spAutoFit/>
            </a:bodyPr>
            <a:lstStyle/>
            <a:p>
              <a:r>
                <a:rPr lang="en-US" b="1" dirty="0">
                  <a:solidFill>
                    <a:srgbClr val="FF0000"/>
                  </a:solidFill>
                </a:rPr>
                <a:t>6</a:t>
              </a:r>
            </a:p>
          </p:txBody>
        </p:sp>
        <p:sp>
          <p:nvSpPr>
            <p:cNvPr id="11" name="TextBox 10">
              <a:extLst>
                <a:ext uri="{FF2B5EF4-FFF2-40B4-BE49-F238E27FC236}">
                  <a16:creationId xmlns="" xmlns:a16="http://schemas.microsoft.com/office/drawing/2014/main" id="{0EEE1C60-1423-4918-BF12-184FC76A3888}"/>
                </a:ext>
              </a:extLst>
            </p:cNvPr>
            <p:cNvSpPr txBox="1"/>
            <p:nvPr/>
          </p:nvSpPr>
          <p:spPr>
            <a:xfrm>
              <a:off x="2106706" y="4273788"/>
              <a:ext cx="301686" cy="369332"/>
            </a:xfrm>
            <a:prstGeom prst="rect">
              <a:avLst/>
            </a:prstGeom>
            <a:noFill/>
          </p:spPr>
          <p:txBody>
            <a:bodyPr wrap="none" rtlCol="0">
              <a:spAutoFit/>
            </a:bodyPr>
            <a:lstStyle/>
            <a:p>
              <a:r>
                <a:rPr lang="en-US" b="1" dirty="0">
                  <a:solidFill>
                    <a:srgbClr val="FF0000"/>
                  </a:solidFill>
                </a:rPr>
                <a:t>7</a:t>
              </a:r>
            </a:p>
          </p:txBody>
        </p:sp>
        <p:sp>
          <p:nvSpPr>
            <p:cNvPr id="12" name="TextBox 11">
              <a:extLst>
                <a:ext uri="{FF2B5EF4-FFF2-40B4-BE49-F238E27FC236}">
                  <a16:creationId xmlns="" xmlns:a16="http://schemas.microsoft.com/office/drawing/2014/main" id="{80F75F80-E47B-43C4-99BF-AC8CF04A2127}"/>
                </a:ext>
              </a:extLst>
            </p:cNvPr>
            <p:cNvSpPr txBox="1"/>
            <p:nvPr/>
          </p:nvSpPr>
          <p:spPr>
            <a:xfrm>
              <a:off x="3998258" y="3912170"/>
              <a:ext cx="301686" cy="369332"/>
            </a:xfrm>
            <a:prstGeom prst="rect">
              <a:avLst/>
            </a:prstGeom>
            <a:noFill/>
          </p:spPr>
          <p:txBody>
            <a:bodyPr wrap="none" rtlCol="0">
              <a:spAutoFit/>
            </a:bodyPr>
            <a:lstStyle/>
            <a:p>
              <a:r>
                <a:rPr lang="en-US" b="1" dirty="0">
                  <a:solidFill>
                    <a:srgbClr val="FF0000"/>
                  </a:solidFill>
                </a:rPr>
                <a:t>8</a:t>
              </a:r>
            </a:p>
          </p:txBody>
        </p:sp>
        <p:sp>
          <p:nvSpPr>
            <p:cNvPr id="13" name="TextBox 12">
              <a:extLst>
                <a:ext uri="{FF2B5EF4-FFF2-40B4-BE49-F238E27FC236}">
                  <a16:creationId xmlns="" xmlns:a16="http://schemas.microsoft.com/office/drawing/2014/main" id="{6B9C7F90-8DCF-4530-AA86-8E761CEFF271}"/>
                </a:ext>
              </a:extLst>
            </p:cNvPr>
            <p:cNvSpPr txBox="1"/>
            <p:nvPr/>
          </p:nvSpPr>
          <p:spPr>
            <a:xfrm>
              <a:off x="3035874" y="4643120"/>
              <a:ext cx="301686" cy="369332"/>
            </a:xfrm>
            <a:prstGeom prst="rect">
              <a:avLst/>
            </a:prstGeom>
            <a:noFill/>
          </p:spPr>
          <p:txBody>
            <a:bodyPr wrap="none" rtlCol="0">
              <a:spAutoFit/>
            </a:bodyPr>
            <a:lstStyle/>
            <a:p>
              <a:r>
                <a:rPr lang="en-US" b="1" dirty="0">
                  <a:solidFill>
                    <a:srgbClr val="FF0000"/>
                  </a:solidFill>
                </a:rPr>
                <a:t>9</a:t>
              </a:r>
            </a:p>
          </p:txBody>
        </p:sp>
        <p:sp>
          <p:nvSpPr>
            <p:cNvPr id="14" name="TextBox 13">
              <a:extLst>
                <a:ext uri="{FF2B5EF4-FFF2-40B4-BE49-F238E27FC236}">
                  <a16:creationId xmlns="" xmlns:a16="http://schemas.microsoft.com/office/drawing/2014/main" id="{56ADFBB8-5252-435A-AD72-011A0285694F}"/>
                </a:ext>
              </a:extLst>
            </p:cNvPr>
            <p:cNvSpPr txBox="1"/>
            <p:nvPr/>
          </p:nvSpPr>
          <p:spPr>
            <a:xfrm>
              <a:off x="3035874" y="5970458"/>
              <a:ext cx="418704" cy="369332"/>
            </a:xfrm>
            <a:prstGeom prst="rect">
              <a:avLst/>
            </a:prstGeom>
            <a:noFill/>
          </p:spPr>
          <p:txBody>
            <a:bodyPr wrap="none" rtlCol="0">
              <a:spAutoFit/>
            </a:bodyPr>
            <a:lstStyle/>
            <a:p>
              <a:r>
                <a:rPr lang="en-US" b="1" dirty="0">
                  <a:solidFill>
                    <a:srgbClr val="FF0000"/>
                  </a:solidFill>
                </a:rPr>
                <a:t>10</a:t>
              </a:r>
            </a:p>
          </p:txBody>
        </p:sp>
        <p:sp>
          <p:nvSpPr>
            <p:cNvPr id="15" name="TextBox 14">
              <a:extLst>
                <a:ext uri="{FF2B5EF4-FFF2-40B4-BE49-F238E27FC236}">
                  <a16:creationId xmlns="" xmlns:a16="http://schemas.microsoft.com/office/drawing/2014/main" id="{ABC9E1E8-7D3D-4379-81B3-73C79F6E7E93}"/>
                </a:ext>
              </a:extLst>
            </p:cNvPr>
            <p:cNvSpPr txBox="1"/>
            <p:nvPr/>
          </p:nvSpPr>
          <p:spPr>
            <a:xfrm>
              <a:off x="3579554" y="6370242"/>
              <a:ext cx="418704" cy="369332"/>
            </a:xfrm>
            <a:prstGeom prst="rect">
              <a:avLst/>
            </a:prstGeom>
            <a:noFill/>
          </p:spPr>
          <p:txBody>
            <a:bodyPr wrap="none" rtlCol="0">
              <a:spAutoFit/>
            </a:bodyPr>
            <a:lstStyle/>
            <a:p>
              <a:r>
                <a:rPr lang="en-US" b="1" dirty="0">
                  <a:solidFill>
                    <a:srgbClr val="FF0000"/>
                  </a:solidFill>
                </a:rPr>
                <a:t>11</a:t>
              </a:r>
            </a:p>
          </p:txBody>
        </p:sp>
        <p:sp>
          <p:nvSpPr>
            <p:cNvPr id="16" name="TextBox 15">
              <a:extLst>
                <a:ext uri="{FF2B5EF4-FFF2-40B4-BE49-F238E27FC236}">
                  <a16:creationId xmlns="" xmlns:a16="http://schemas.microsoft.com/office/drawing/2014/main" id="{9F76E983-E874-4DA8-A56E-3159094DE0A3}"/>
                </a:ext>
              </a:extLst>
            </p:cNvPr>
            <p:cNvSpPr txBox="1"/>
            <p:nvPr/>
          </p:nvSpPr>
          <p:spPr>
            <a:xfrm>
              <a:off x="5460743" y="4333510"/>
              <a:ext cx="418704" cy="369332"/>
            </a:xfrm>
            <a:prstGeom prst="rect">
              <a:avLst/>
            </a:prstGeom>
            <a:noFill/>
          </p:spPr>
          <p:txBody>
            <a:bodyPr wrap="none" rtlCol="0">
              <a:spAutoFit/>
            </a:bodyPr>
            <a:lstStyle/>
            <a:p>
              <a:r>
                <a:rPr lang="en-US" b="1" dirty="0">
                  <a:solidFill>
                    <a:srgbClr val="FF0000"/>
                  </a:solidFill>
                </a:rPr>
                <a:t>12</a:t>
              </a:r>
            </a:p>
          </p:txBody>
        </p:sp>
        <p:sp>
          <p:nvSpPr>
            <p:cNvPr id="17" name="TextBox 16">
              <a:extLst>
                <a:ext uri="{FF2B5EF4-FFF2-40B4-BE49-F238E27FC236}">
                  <a16:creationId xmlns="" xmlns:a16="http://schemas.microsoft.com/office/drawing/2014/main" id="{73DAFF69-9978-47F2-8DD4-5DCF98488445}"/>
                </a:ext>
              </a:extLst>
            </p:cNvPr>
            <p:cNvSpPr txBox="1"/>
            <p:nvPr/>
          </p:nvSpPr>
          <p:spPr>
            <a:xfrm>
              <a:off x="5547751" y="4887508"/>
              <a:ext cx="418704" cy="369332"/>
            </a:xfrm>
            <a:prstGeom prst="rect">
              <a:avLst/>
            </a:prstGeom>
            <a:noFill/>
          </p:spPr>
          <p:txBody>
            <a:bodyPr wrap="none" rtlCol="0">
              <a:spAutoFit/>
            </a:bodyPr>
            <a:lstStyle/>
            <a:p>
              <a:r>
                <a:rPr lang="en-US" b="1" dirty="0">
                  <a:solidFill>
                    <a:srgbClr val="FF0000"/>
                  </a:solidFill>
                </a:rPr>
                <a:t>13</a:t>
              </a:r>
            </a:p>
          </p:txBody>
        </p:sp>
        <p:sp>
          <p:nvSpPr>
            <p:cNvPr id="18" name="TextBox 17">
              <a:extLst>
                <a:ext uri="{FF2B5EF4-FFF2-40B4-BE49-F238E27FC236}">
                  <a16:creationId xmlns="" xmlns:a16="http://schemas.microsoft.com/office/drawing/2014/main" id="{83995AC2-BCAC-48AD-A554-0678B05B3E7D}"/>
                </a:ext>
              </a:extLst>
            </p:cNvPr>
            <p:cNvSpPr txBox="1"/>
            <p:nvPr/>
          </p:nvSpPr>
          <p:spPr>
            <a:xfrm>
              <a:off x="5042039" y="3143018"/>
              <a:ext cx="418704" cy="369332"/>
            </a:xfrm>
            <a:prstGeom prst="rect">
              <a:avLst/>
            </a:prstGeom>
            <a:noFill/>
          </p:spPr>
          <p:txBody>
            <a:bodyPr wrap="none" rtlCol="0">
              <a:spAutoFit/>
            </a:bodyPr>
            <a:lstStyle/>
            <a:p>
              <a:r>
                <a:rPr lang="en-US" b="1" dirty="0">
                  <a:solidFill>
                    <a:srgbClr val="FF0000"/>
                  </a:solidFill>
                </a:rPr>
                <a:t>14</a:t>
              </a:r>
            </a:p>
          </p:txBody>
        </p:sp>
        <p:sp>
          <p:nvSpPr>
            <p:cNvPr id="19" name="TextBox 18">
              <a:extLst>
                <a:ext uri="{FF2B5EF4-FFF2-40B4-BE49-F238E27FC236}">
                  <a16:creationId xmlns="" xmlns:a16="http://schemas.microsoft.com/office/drawing/2014/main" id="{8BD9FB00-F306-40EB-A2B3-7D8BE50B0079}"/>
                </a:ext>
              </a:extLst>
            </p:cNvPr>
            <p:cNvSpPr txBox="1"/>
            <p:nvPr/>
          </p:nvSpPr>
          <p:spPr>
            <a:xfrm>
              <a:off x="5834622" y="6414265"/>
              <a:ext cx="418704" cy="369332"/>
            </a:xfrm>
            <a:prstGeom prst="rect">
              <a:avLst/>
            </a:prstGeom>
            <a:noFill/>
          </p:spPr>
          <p:txBody>
            <a:bodyPr wrap="none" rtlCol="0">
              <a:spAutoFit/>
            </a:bodyPr>
            <a:lstStyle/>
            <a:p>
              <a:r>
                <a:rPr lang="en-US" b="1" dirty="0">
                  <a:solidFill>
                    <a:srgbClr val="FF0000"/>
                  </a:solidFill>
                </a:rPr>
                <a:t>15</a:t>
              </a:r>
            </a:p>
          </p:txBody>
        </p:sp>
        <p:sp>
          <p:nvSpPr>
            <p:cNvPr id="20" name="TextBox 19">
              <a:extLst>
                <a:ext uri="{FF2B5EF4-FFF2-40B4-BE49-F238E27FC236}">
                  <a16:creationId xmlns="" xmlns:a16="http://schemas.microsoft.com/office/drawing/2014/main" id="{0B1B27A8-3CB9-461B-AB0D-E532003F8915}"/>
                </a:ext>
              </a:extLst>
            </p:cNvPr>
            <p:cNvSpPr txBox="1"/>
            <p:nvPr/>
          </p:nvSpPr>
          <p:spPr>
            <a:xfrm>
              <a:off x="5951640" y="3612776"/>
              <a:ext cx="418704" cy="369332"/>
            </a:xfrm>
            <a:prstGeom prst="rect">
              <a:avLst/>
            </a:prstGeom>
            <a:noFill/>
          </p:spPr>
          <p:txBody>
            <a:bodyPr wrap="none" rtlCol="0">
              <a:spAutoFit/>
            </a:bodyPr>
            <a:lstStyle/>
            <a:p>
              <a:r>
                <a:rPr lang="en-US" b="1" dirty="0">
                  <a:solidFill>
                    <a:srgbClr val="FF0000"/>
                  </a:solidFill>
                </a:rPr>
                <a:t>16</a:t>
              </a:r>
            </a:p>
          </p:txBody>
        </p:sp>
      </p:grpSp>
      <p:sp>
        <p:nvSpPr>
          <p:cNvPr id="21" name="TextBox 20">
            <a:extLst>
              <a:ext uri="{FF2B5EF4-FFF2-40B4-BE49-F238E27FC236}">
                <a16:creationId xmlns="" xmlns:a16="http://schemas.microsoft.com/office/drawing/2014/main" id="{4E86DA33-3F12-4E9D-9539-0E00F0979F0B}"/>
              </a:ext>
            </a:extLst>
          </p:cNvPr>
          <p:cNvSpPr txBox="1"/>
          <p:nvPr/>
        </p:nvSpPr>
        <p:spPr>
          <a:xfrm>
            <a:off x="7389964" y="0"/>
            <a:ext cx="1754035" cy="6824945"/>
          </a:xfrm>
          <a:prstGeom prst="rect">
            <a:avLst/>
          </a:prstGeom>
          <a:noFill/>
        </p:spPr>
        <p:txBody>
          <a:bodyPr wrap="square" rtlCol="0">
            <a:spAutoFit/>
          </a:bodyPr>
          <a:lstStyle/>
          <a:p>
            <a:pPr algn="ctr"/>
            <a:r>
              <a:rPr lang="en-US" sz="1400" b="1" u="sng" dirty="0"/>
              <a:t>Russian Perspective</a:t>
            </a:r>
          </a:p>
          <a:p>
            <a:r>
              <a:rPr lang="en-US" sz="1250" dirty="0"/>
              <a:t>1- U.S./West sponsored media and NGOs</a:t>
            </a:r>
          </a:p>
          <a:p>
            <a:r>
              <a:rPr lang="en-US" sz="1250" dirty="0"/>
              <a:t>2- Creating/Supporting anti-Assad opposition</a:t>
            </a:r>
          </a:p>
          <a:p>
            <a:r>
              <a:rPr lang="en-US" sz="1250" dirty="0"/>
              <a:t>3- Creation of European anti-Assad alliance</a:t>
            </a:r>
          </a:p>
          <a:p>
            <a:r>
              <a:rPr lang="en-US" sz="1250" dirty="0"/>
              <a:t>4- Movement of forces in VIC Syria to deter</a:t>
            </a:r>
          </a:p>
          <a:p>
            <a:r>
              <a:rPr lang="en-US" sz="1250" dirty="0"/>
              <a:t>5- UN resolution, diplomatic </a:t>
            </a:r>
            <a:r>
              <a:rPr lang="en-US" sz="1250" dirty="0" err="1"/>
              <a:t>démarches</a:t>
            </a:r>
            <a:endParaRPr lang="en-US" sz="1250" dirty="0"/>
          </a:p>
          <a:p>
            <a:r>
              <a:rPr lang="en-US" sz="1250" dirty="0"/>
              <a:t>6- 2012 EU sanctions on Assad family and other personnel</a:t>
            </a:r>
          </a:p>
          <a:p>
            <a:r>
              <a:rPr lang="en-US" sz="1250" dirty="0"/>
              <a:t>7- Withdrawal of ambassadors, diplomatic isolation</a:t>
            </a:r>
          </a:p>
          <a:p>
            <a:r>
              <a:rPr lang="en-US" sz="1250" dirty="0"/>
              <a:t>8- Discussed, but never implemented</a:t>
            </a:r>
          </a:p>
          <a:p>
            <a:r>
              <a:rPr lang="en-US" sz="1250" dirty="0"/>
              <a:t>9- Opposition forces begin insurrection; introduction of </a:t>
            </a:r>
            <a:r>
              <a:rPr lang="en-US" sz="1250" dirty="0" smtClean="0"/>
              <a:t>SOF*</a:t>
            </a:r>
            <a:endParaRPr lang="en-US" sz="1250" dirty="0"/>
          </a:p>
          <a:p>
            <a:r>
              <a:rPr lang="en-US" sz="1250" dirty="0"/>
              <a:t>10- Alliance forces stage and prepare for operations</a:t>
            </a:r>
          </a:p>
          <a:p>
            <a:r>
              <a:rPr lang="en-US" sz="1250" dirty="0"/>
              <a:t>11- Airstrikes</a:t>
            </a:r>
          </a:p>
          <a:p>
            <a:r>
              <a:rPr lang="en-US" sz="1250" dirty="0"/>
              <a:t>12- ???</a:t>
            </a:r>
          </a:p>
          <a:p>
            <a:r>
              <a:rPr lang="en-US" sz="1250" dirty="0"/>
              <a:t>13- Has not occurred</a:t>
            </a:r>
          </a:p>
          <a:p>
            <a:r>
              <a:rPr lang="en-US" sz="1250" dirty="0"/>
              <a:t>14- Promoted by the Arab League, the UN Special Envoy on Syria, Russia, and Western Powers, but NSA</a:t>
            </a:r>
          </a:p>
          <a:p>
            <a:r>
              <a:rPr lang="en-US" sz="1250" dirty="0"/>
              <a:t>15- TBD</a:t>
            </a:r>
          </a:p>
          <a:p>
            <a:r>
              <a:rPr lang="en-US" sz="1250" dirty="0"/>
              <a:t>16-TBD</a:t>
            </a:r>
          </a:p>
        </p:txBody>
      </p:sp>
      <p:sp>
        <p:nvSpPr>
          <p:cNvPr id="22" name="TextBox 21">
            <a:extLst>
              <a:ext uri="{FF2B5EF4-FFF2-40B4-BE49-F238E27FC236}">
                <a16:creationId xmlns="" xmlns:a16="http://schemas.microsoft.com/office/drawing/2014/main" id="{AD670416-BE2E-4264-8A37-AE02DB52B37A}"/>
              </a:ext>
            </a:extLst>
          </p:cNvPr>
          <p:cNvSpPr txBox="1"/>
          <p:nvPr/>
        </p:nvSpPr>
        <p:spPr>
          <a:xfrm>
            <a:off x="6001208" y="331695"/>
            <a:ext cx="1510516" cy="1631216"/>
          </a:xfrm>
          <a:prstGeom prst="rect">
            <a:avLst/>
          </a:prstGeom>
          <a:noFill/>
        </p:spPr>
        <p:txBody>
          <a:bodyPr wrap="square" rtlCol="0">
            <a:spAutoFit/>
          </a:bodyPr>
          <a:lstStyle/>
          <a:p>
            <a:pPr algn="r"/>
            <a:r>
              <a:rPr lang="en-US" sz="2000" b="1" dirty="0">
                <a:solidFill>
                  <a:srgbClr val="FF0000"/>
                </a:solidFill>
              </a:rPr>
              <a:t>The</a:t>
            </a:r>
          </a:p>
          <a:p>
            <a:pPr algn="r"/>
            <a:r>
              <a:rPr lang="en-US" sz="2000" b="1" dirty="0">
                <a:solidFill>
                  <a:srgbClr val="FF0000"/>
                </a:solidFill>
              </a:rPr>
              <a:t>Gerasimov ‘model’ applied in Syria</a:t>
            </a:r>
          </a:p>
        </p:txBody>
      </p:sp>
    </p:spTree>
    <p:extLst>
      <p:ext uri="{BB962C8B-B14F-4D97-AF65-F5344CB8AC3E}">
        <p14:creationId xmlns:p14="http://schemas.microsoft.com/office/powerpoint/2010/main" val="4920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Syrian Campaign: Inverse Gerasimov? </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124754"/>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Theory intended to describe the U.S./West new way of toppling regimes, but could it help defeating such efforts</a:t>
            </a:r>
            <a:r>
              <a:rPr lang="en-US" sz="3200" dirty="0" smtClean="0"/>
              <a:t>? (Maybe?) </a:t>
            </a:r>
            <a:endParaRPr lang="en-US" sz="3200" dirty="0"/>
          </a:p>
          <a:p>
            <a:endParaRPr lang="en-US" dirty="0"/>
          </a:p>
          <a:p>
            <a:pPr marL="571500" indent="-571500">
              <a:buFont typeface="Wingdings" panose="05000000000000000000" pitchFamily="2" charset="2"/>
              <a:buChar char="Ø"/>
            </a:pPr>
            <a:r>
              <a:rPr lang="en-US" sz="3200" dirty="0"/>
              <a:t>Instead of looking at the U.S./West’s activities to destabilize regimes, would have to focus at counteractions to these </a:t>
            </a:r>
            <a:r>
              <a:rPr lang="en-US" sz="3200" dirty="0" smtClean="0"/>
              <a:t>activities.</a:t>
            </a:r>
            <a:endParaRPr lang="en-US" sz="3200" dirty="0"/>
          </a:p>
          <a:p>
            <a:endParaRPr lang="en-US" dirty="0"/>
          </a:p>
          <a:p>
            <a:pPr marL="571500" indent="-571500">
              <a:buFont typeface="Wingdings" panose="05000000000000000000" pitchFamily="2" charset="2"/>
              <a:buChar char="Ø"/>
            </a:pPr>
            <a:r>
              <a:rPr lang="en-US" sz="3200" dirty="0"/>
              <a:t>Interesting how a third party (Russia) will fit into a theory that only envisioned the U.S./West and a beleaguered </a:t>
            </a:r>
            <a:r>
              <a:rPr lang="en-US" sz="3200" dirty="0" smtClean="0"/>
              <a:t>regime. </a:t>
            </a:r>
            <a:endParaRPr lang="en-US" sz="3200" dirty="0"/>
          </a:p>
          <a:p>
            <a:endParaRPr lang="en-US" dirty="0"/>
          </a:p>
          <a:p>
            <a:pPr marL="571500" indent="-571500">
              <a:buFont typeface="Wingdings" panose="05000000000000000000" pitchFamily="2" charset="2"/>
              <a:buChar char="Ø"/>
            </a:pPr>
            <a:r>
              <a:rPr lang="en-US" sz="3200" dirty="0"/>
              <a:t>So, how </a:t>
            </a:r>
            <a:r>
              <a:rPr lang="en-US" sz="3200" u="sng" dirty="0" smtClean="0"/>
              <a:t>could</a:t>
            </a:r>
            <a:r>
              <a:rPr lang="en-US" sz="3200" dirty="0" smtClean="0"/>
              <a:t> </a:t>
            </a:r>
            <a:r>
              <a:rPr lang="en-US" sz="3200" dirty="0"/>
              <a:t>it look in Syria?</a:t>
            </a:r>
          </a:p>
          <a:p>
            <a:endParaRPr lang="en-US" dirty="0"/>
          </a:p>
        </p:txBody>
      </p:sp>
    </p:spTree>
    <p:extLst>
      <p:ext uri="{BB962C8B-B14F-4D97-AF65-F5344CB8AC3E}">
        <p14:creationId xmlns:p14="http://schemas.microsoft.com/office/powerpoint/2010/main" val="112694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9599"/>
            <a:ext cx="5825614" cy="5832366"/>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Morally right vs. legally right</a:t>
            </a:r>
          </a:p>
          <a:p>
            <a:endParaRPr lang="en-US" dirty="0"/>
          </a:p>
          <a:p>
            <a:pPr marL="571500" indent="-571500">
              <a:buFont typeface="Wingdings" panose="05000000000000000000" pitchFamily="2" charset="2"/>
              <a:buChar char="Ø"/>
            </a:pPr>
            <a:r>
              <a:rPr lang="en-US" sz="3200" dirty="0"/>
              <a:t>The ends always justify the </a:t>
            </a:r>
          </a:p>
          <a:p>
            <a:r>
              <a:rPr lang="en-US" sz="3200" dirty="0"/>
              <a:t>       means in regard to the </a:t>
            </a:r>
          </a:p>
          <a:p>
            <a:r>
              <a:rPr lang="en-US" sz="3200" dirty="0"/>
              <a:t>       survival of the state</a:t>
            </a:r>
          </a:p>
          <a:p>
            <a:endParaRPr lang="en-US" dirty="0"/>
          </a:p>
          <a:p>
            <a:pPr marL="571500" indent="-571500">
              <a:buFont typeface="Wingdings" panose="05000000000000000000" pitchFamily="2" charset="2"/>
              <a:buChar char="Ø"/>
            </a:pPr>
            <a:r>
              <a:rPr lang="en-US" sz="3200" dirty="0"/>
              <a:t>No “1-strike” policies, will accept risk</a:t>
            </a:r>
          </a:p>
          <a:p>
            <a:endParaRPr lang="en-US" dirty="0"/>
          </a:p>
          <a:p>
            <a:pPr marL="571500" indent="-571500">
              <a:buFont typeface="Wingdings" panose="05000000000000000000" pitchFamily="2" charset="2"/>
              <a:buChar char="Ø"/>
            </a:pPr>
            <a:r>
              <a:rPr lang="en-US" sz="3100" dirty="0"/>
              <a:t>Well suited for the “Grey Zone”</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3200" dirty="0"/>
              <a:t>General Gerasimov: </a:t>
            </a:r>
          </a:p>
          <a:p>
            <a:pPr lvl="1"/>
            <a:r>
              <a:rPr lang="en-US" sz="3200" dirty="0"/>
              <a:t>Two very different examples</a:t>
            </a:r>
          </a:p>
        </p:txBody>
      </p:sp>
      <p:sp>
        <p:nvSpPr>
          <p:cNvPr id="3" name="TextBox 2"/>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Ethics in the Russian Armed Forces</a:t>
            </a:r>
          </a:p>
        </p:txBody>
      </p:sp>
      <p:sp>
        <p:nvSpPr>
          <p:cNvPr id="5" name="TextBox 4"/>
          <p:cNvSpPr txBox="1"/>
          <p:nvPr/>
        </p:nvSpPr>
        <p:spPr>
          <a:xfrm>
            <a:off x="5685580" y="6411602"/>
            <a:ext cx="3458416" cy="523089"/>
          </a:xfrm>
          <a:prstGeom prst="rect">
            <a:avLst/>
          </a:prstGeom>
          <a:noFill/>
        </p:spPr>
        <p:txBody>
          <a:bodyPr wrap="square" rtlCol="0">
            <a:spAutoFit/>
          </a:bodyPr>
          <a:lstStyle/>
          <a:p>
            <a:pPr algn="ctr"/>
            <a:r>
              <a:rPr lang="en-US" sz="1400" dirty="0"/>
              <a:t>Colonel General Vladimir </a:t>
            </a:r>
            <a:r>
              <a:rPr lang="en-US" sz="1400" dirty="0" err="1"/>
              <a:t>Chirkin</a:t>
            </a:r>
            <a:endParaRPr lang="en-US" sz="1400" dirty="0"/>
          </a:p>
          <a:p>
            <a:pPr algn="ctr"/>
            <a:r>
              <a:rPr lang="en-US" sz="1400" dirty="0"/>
              <a:t>Former Ground Forces Commander-in-Chief</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5582" y="3687221"/>
            <a:ext cx="3458416" cy="2766733"/>
          </a:xfrm>
          <a:prstGeom prst="rect">
            <a:avLst/>
          </a:prstGeom>
        </p:spPr>
      </p:pic>
      <p:pic>
        <p:nvPicPr>
          <p:cNvPr id="1026" name="Picture 2" descr="http://ic.pics.livejournal.com/hannibal_md/26923335/193793/193793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583" y="707886"/>
            <a:ext cx="3458416" cy="2597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85584" y="3233671"/>
            <a:ext cx="3458416" cy="523220"/>
          </a:xfrm>
          <a:prstGeom prst="rect">
            <a:avLst/>
          </a:prstGeom>
          <a:noFill/>
        </p:spPr>
        <p:txBody>
          <a:bodyPr wrap="square" rtlCol="0">
            <a:spAutoFit/>
          </a:bodyPr>
          <a:lstStyle/>
          <a:p>
            <a:pPr algn="ctr"/>
            <a:r>
              <a:rPr lang="en-US" sz="1400" dirty="0"/>
              <a:t>Colonel Yuri </a:t>
            </a:r>
            <a:r>
              <a:rPr lang="en-US" sz="1400" dirty="0" err="1"/>
              <a:t>Budanov</a:t>
            </a:r>
            <a:endParaRPr lang="en-US" sz="1400" dirty="0"/>
          </a:p>
          <a:p>
            <a:pPr algn="ctr"/>
            <a:r>
              <a:rPr lang="en-US" sz="1400" dirty="0"/>
              <a:t>Former 160</a:t>
            </a:r>
            <a:r>
              <a:rPr lang="en-US" sz="1400" baseline="30000" dirty="0"/>
              <a:t>th</a:t>
            </a:r>
            <a:r>
              <a:rPr lang="en-US" sz="1400" dirty="0"/>
              <a:t> Tank Regiment Commander</a:t>
            </a:r>
          </a:p>
        </p:txBody>
      </p:sp>
    </p:spTree>
    <p:extLst>
      <p:ext uri="{BB962C8B-B14F-4D97-AF65-F5344CB8AC3E}">
        <p14:creationId xmlns:p14="http://schemas.microsoft.com/office/powerpoint/2010/main" val="160019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A9EA0E2C-C50E-4FF2-86B5-1BF5937BD5E0}"/>
              </a:ext>
            </a:extLst>
          </p:cNvPr>
          <p:cNvGrpSpPr/>
          <p:nvPr/>
        </p:nvGrpSpPr>
        <p:grpSpPr>
          <a:xfrm>
            <a:off x="68669" y="0"/>
            <a:ext cx="7321296" cy="6858000"/>
            <a:chOff x="68669" y="0"/>
            <a:chExt cx="7321296" cy="6858000"/>
          </a:xfrm>
        </p:grpSpPr>
        <p:pic>
          <p:nvPicPr>
            <p:cNvPr id="4" name="Picture 3">
              <a:extLst>
                <a:ext uri="{FF2B5EF4-FFF2-40B4-BE49-F238E27FC236}">
                  <a16:creationId xmlns="" xmlns:a16="http://schemas.microsoft.com/office/drawing/2014/main" id="{9393D190-A169-4DA2-99F2-E06515B1C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9" y="0"/>
              <a:ext cx="7321296" cy="6858000"/>
            </a:xfrm>
            <a:prstGeom prst="rect">
              <a:avLst/>
            </a:prstGeom>
          </p:spPr>
        </p:pic>
        <p:sp>
          <p:nvSpPr>
            <p:cNvPr id="2" name="TextBox 1">
              <a:extLst>
                <a:ext uri="{FF2B5EF4-FFF2-40B4-BE49-F238E27FC236}">
                  <a16:creationId xmlns="" xmlns:a16="http://schemas.microsoft.com/office/drawing/2014/main" id="{8A762984-D588-450D-81BE-476D76A97C69}"/>
                </a:ext>
              </a:extLst>
            </p:cNvPr>
            <p:cNvSpPr txBox="1"/>
            <p:nvPr/>
          </p:nvSpPr>
          <p:spPr>
            <a:xfrm>
              <a:off x="1198157" y="5226423"/>
              <a:ext cx="301686" cy="369332"/>
            </a:xfrm>
            <a:prstGeom prst="rect">
              <a:avLst/>
            </a:prstGeom>
            <a:noFill/>
          </p:spPr>
          <p:txBody>
            <a:bodyPr wrap="none" rtlCol="0">
              <a:spAutoFit/>
            </a:bodyPr>
            <a:lstStyle/>
            <a:p>
              <a:r>
                <a:rPr lang="en-US" b="1" dirty="0">
                  <a:solidFill>
                    <a:srgbClr val="FF0000"/>
                  </a:solidFill>
                </a:rPr>
                <a:t>1</a:t>
              </a:r>
            </a:p>
          </p:txBody>
        </p:sp>
        <p:sp>
          <p:nvSpPr>
            <p:cNvPr id="5" name="TextBox 4">
              <a:extLst>
                <a:ext uri="{FF2B5EF4-FFF2-40B4-BE49-F238E27FC236}">
                  <a16:creationId xmlns="" xmlns:a16="http://schemas.microsoft.com/office/drawing/2014/main" id="{F2AED4B6-5068-4F10-8071-C7BDFDD660B8}"/>
                </a:ext>
              </a:extLst>
            </p:cNvPr>
            <p:cNvSpPr txBox="1"/>
            <p:nvPr/>
          </p:nvSpPr>
          <p:spPr>
            <a:xfrm>
              <a:off x="1198157" y="4702842"/>
              <a:ext cx="301686" cy="369332"/>
            </a:xfrm>
            <a:prstGeom prst="rect">
              <a:avLst/>
            </a:prstGeom>
            <a:noFill/>
          </p:spPr>
          <p:txBody>
            <a:bodyPr wrap="none" rtlCol="0">
              <a:spAutoFit/>
            </a:bodyPr>
            <a:lstStyle/>
            <a:p>
              <a:r>
                <a:rPr lang="en-US" b="1" dirty="0">
                  <a:solidFill>
                    <a:srgbClr val="FF0000"/>
                  </a:solidFill>
                </a:rPr>
                <a:t>2</a:t>
              </a:r>
            </a:p>
          </p:txBody>
        </p:sp>
        <p:sp>
          <p:nvSpPr>
            <p:cNvPr id="7" name="TextBox 6">
              <a:extLst>
                <a:ext uri="{FF2B5EF4-FFF2-40B4-BE49-F238E27FC236}">
                  <a16:creationId xmlns="" xmlns:a16="http://schemas.microsoft.com/office/drawing/2014/main" id="{25D8ADC4-173E-4C65-82AA-CF0B9F384375}"/>
                </a:ext>
              </a:extLst>
            </p:cNvPr>
            <p:cNvSpPr txBox="1"/>
            <p:nvPr/>
          </p:nvSpPr>
          <p:spPr>
            <a:xfrm>
              <a:off x="1198157" y="3155576"/>
              <a:ext cx="301686" cy="369332"/>
            </a:xfrm>
            <a:prstGeom prst="rect">
              <a:avLst/>
            </a:prstGeom>
            <a:noFill/>
          </p:spPr>
          <p:txBody>
            <a:bodyPr wrap="none" rtlCol="0">
              <a:spAutoFit/>
            </a:bodyPr>
            <a:lstStyle/>
            <a:p>
              <a:r>
                <a:rPr lang="en-US" b="1" dirty="0">
                  <a:solidFill>
                    <a:srgbClr val="FF0000"/>
                  </a:solidFill>
                </a:rPr>
                <a:t>3</a:t>
              </a:r>
            </a:p>
          </p:txBody>
        </p:sp>
        <p:sp>
          <p:nvSpPr>
            <p:cNvPr id="8" name="TextBox 7">
              <a:extLst>
                <a:ext uri="{FF2B5EF4-FFF2-40B4-BE49-F238E27FC236}">
                  <a16:creationId xmlns="" xmlns:a16="http://schemas.microsoft.com/office/drawing/2014/main" id="{2D0A072F-A5AA-47CC-9E22-4B0CCB76CB13}"/>
                </a:ext>
              </a:extLst>
            </p:cNvPr>
            <p:cNvSpPr txBox="1"/>
            <p:nvPr/>
          </p:nvSpPr>
          <p:spPr>
            <a:xfrm>
              <a:off x="1201271" y="5595755"/>
              <a:ext cx="301686" cy="369332"/>
            </a:xfrm>
            <a:prstGeom prst="rect">
              <a:avLst/>
            </a:prstGeom>
            <a:noFill/>
          </p:spPr>
          <p:txBody>
            <a:bodyPr wrap="none" rtlCol="0">
              <a:spAutoFit/>
            </a:bodyPr>
            <a:lstStyle/>
            <a:p>
              <a:r>
                <a:rPr lang="en-US" b="1" dirty="0">
                  <a:solidFill>
                    <a:srgbClr val="FF0000"/>
                  </a:solidFill>
                </a:rPr>
                <a:t>4</a:t>
              </a:r>
            </a:p>
          </p:txBody>
        </p:sp>
        <p:sp>
          <p:nvSpPr>
            <p:cNvPr id="9" name="TextBox 8">
              <a:extLst>
                <a:ext uri="{FF2B5EF4-FFF2-40B4-BE49-F238E27FC236}">
                  <a16:creationId xmlns="" xmlns:a16="http://schemas.microsoft.com/office/drawing/2014/main" id="{B497D934-F55B-4ADD-B561-38B529D808C7}"/>
                </a:ext>
              </a:extLst>
            </p:cNvPr>
            <p:cNvSpPr txBox="1"/>
            <p:nvPr/>
          </p:nvSpPr>
          <p:spPr>
            <a:xfrm>
              <a:off x="2106706" y="3542838"/>
              <a:ext cx="301686" cy="369332"/>
            </a:xfrm>
            <a:prstGeom prst="rect">
              <a:avLst/>
            </a:prstGeom>
            <a:noFill/>
          </p:spPr>
          <p:txBody>
            <a:bodyPr wrap="none" rtlCol="0">
              <a:spAutoFit/>
            </a:bodyPr>
            <a:lstStyle/>
            <a:p>
              <a:r>
                <a:rPr lang="en-US" b="1" dirty="0">
                  <a:solidFill>
                    <a:srgbClr val="FF0000"/>
                  </a:solidFill>
                </a:rPr>
                <a:t>5</a:t>
              </a:r>
            </a:p>
          </p:txBody>
        </p:sp>
        <p:sp>
          <p:nvSpPr>
            <p:cNvPr id="10" name="TextBox 9">
              <a:extLst>
                <a:ext uri="{FF2B5EF4-FFF2-40B4-BE49-F238E27FC236}">
                  <a16:creationId xmlns="" xmlns:a16="http://schemas.microsoft.com/office/drawing/2014/main" id="{16751DC8-D297-4AB8-AA91-719EBEED10A9}"/>
                </a:ext>
              </a:extLst>
            </p:cNvPr>
            <p:cNvSpPr txBox="1"/>
            <p:nvPr/>
          </p:nvSpPr>
          <p:spPr>
            <a:xfrm>
              <a:off x="2106706" y="3912170"/>
              <a:ext cx="301686" cy="369332"/>
            </a:xfrm>
            <a:prstGeom prst="rect">
              <a:avLst/>
            </a:prstGeom>
            <a:noFill/>
          </p:spPr>
          <p:txBody>
            <a:bodyPr wrap="none" rtlCol="0">
              <a:spAutoFit/>
            </a:bodyPr>
            <a:lstStyle/>
            <a:p>
              <a:r>
                <a:rPr lang="en-US" b="1" dirty="0">
                  <a:solidFill>
                    <a:srgbClr val="FF0000"/>
                  </a:solidFill>
                </a:rPr>
                <a:t>6</a:t>
              </a:r>
            </a:p>
          </p:txBody>
        </p:sp>
        <p:sp>
          <p:nvSpPr>
            <p:cNvPr id="11" name="TextBox 10">
              <a:extLst>
                <a:ext uri="{FF2B5EF4-FFF2-40B4-BE49-F238E27FC236}">
                  <a16:creationId xmlns="" xmlns:a16="http://schemas.microsoft.com/office/drawing/2014/main" id="{0EEE1C60-1423-4918-BF12-184FC76A3888}"/>
                </a:ext>
              </a:extLst>
            </p:cNvPr>
            <p:cNvSpPr txBox="1"/>
            <p:nvPr/>
          </p:nvSpPr>
          <p:spPr>
            <a:xfrm>
              <a:off x="2106706" y="4273788"/>
              <a:ext cx="301686" cy="369332"/>
            </a:xfrm>
            <a:prstGeom prst="rect">
              <a:avLst/>
            </a:prstGeom>
            <a:noFill/>
          </p:spPr>
          <p:txBody>
            <a:bodyPr wrap="none" rtlCol="0">
              <a:spAutoFit/>
            </a:bodyPr>
            <a:lstStyle/>
            <a:p>
              <a:r>
                <a:rPr lang="en-US" b="1" dirty="0">
                  <a:solidFill>
                    <a:srgbClr val="FF0000"/>
                  </a:solidFill>
                </a:rPr>
                <a:t>7</a:t>
              </a:r>
            </a:p>
          </p:txBody>
        </p:sp>
        <p:sp>
          <p:nvSpPr>
            <p:cNvPr id="12" name="TextBox 11">
              <a:extLst>
                <a:ext uri="{FF2B5EF4-FFF2-40B4-BE49-F238E27FC236}">
                  <a16:creationId xmlns="" xmlns:a16="http://schemas.microsoft.com/office/drawing/2014/main" id="{80F75F80-E47B-43C4-99BF-AC8CF04A2127}"/>
                </a:ext>
              </a:extLst>
            </p:cNvPr>
            <p:cNvSpPr txBox="1"/>
            <p:nvPr/>
          </p:nvSpPr>
          <p:spPr>
            <a:xfrm>
              <a:off x="3998258" y="3912170"/>
              <a:ext cx="301686" cy="369332"/>
            </a:xfrm>
            <a:prstGeom prst="rect">
              <a:avLst/>
            </a:prstGeom>
            <a:noFill/>
          </p:spPr>
          <p:txBody>
            <a:bodyPr wrap="none" rtlCol="0">
              <a:spAutoFit/>
            </a:bodyPr>
            <a:lstStyle/>
            <a:p>
              <a:r>
                <a:rPr lang="en-US" b="1" dirty="0">
                  <a:solidFill>
                    <a:srgbClr val="FF0000"/>
                  </a:solidFill>
                </a:rPr>
                <a:t>8</a:t>
              </a:r>
            </a:p>
          </p:txBody>
        </p:sp>
        <p:sp>
          <p:nvSpPr>
            <p:cNvPr id="13" name="TextBox 12">
              <a:extLst>
                <a:ext uri="{FF2B5EF4-FFF2-40B4-BE49-F238E27FC236}">
                  <a16:creationId xmlns="" xmlns:a16="http://schemas.microsoft.com/office/drawing/2014/main" id="{6B9C7F90-8DCF-4530-AA86-8E761CEFF271}"/>
                </a:ext>
              </a:extLst>
            </p:cNvPr>
            <p:cNvSpPr txBox="1"/>
            <p:nvPr/>
          </p:nvSpPr>
          <p:spPr>
            <a:xfrm>
              <a:off x="3035874" y="4643120"/>
              <a:ext cx="301686" cy="369332"/>
            </a:xfrm>
            <a:prstGeom prst="rect">
              <a:avLst/>
            </a:prstGeom>
            <a:noFill/>
          </p:spPr>
          <p:txBody>
            <a:bodyPr wrap="none" rtlCol="0">
              <a:spAutoFit/>
            </a:bodyPr>
            <a:lstStyle/>
            <a:p>
              <a:r>
                <a:rPr lang="en-US" b="1" dirty="0">
                  <a:solidFill>
                    <a:srgbClr val="FF0000"/>
                  </a:solidFill>
                </a:rPr>
                <a:t>9</a:t>
              </a:r>
            </a:p>
          </p:txBody>
        </p:sp>
        <p:sp>
          <p:nvSpPr>
            <p:cNvPr id="14" name="TextBox 13">
              <a:extLst>
                <a:ext uri="{FF2B5EF4-FFF2-40B4-BE49-F238E27FC236}">
                  <a16:creationId xmlns="" xmlns:a16="http://schemas.microsoft.com/office/drawing/2014/main" id="{56ADFBB8-5252-435A-AD72-011A0285694F}"/>
                </a:ext>
              </a:extLst>
            </p:cNvPr>
            <p:cNvSpPr txBox="1"/>
            <p:nvPr/>
          </p:nvSpPr>
          <p:spPr>
            <a:xfrm>
              <a:off x="3035874" y="5970458"/>
              <a:ext cx="418704" cy="369332"/>
            </a:xfrm>
            <a:prstGeom prst="rect">
              <a:avLst/>
            </a:prstGeom>
            <a:noFill/>
          </p:spPr>
          <p:txBody>
            <a:bodyPr wrap="none" rtlCol="0">
              <a:spAutoFit/>
            </a:bodyPr>
            <a:lstStyle/>
            <a:p>
              <a:r>
                <a:rPr lang="en-US" b="1" dirty="0">
                  <a:solidFill>
                    <a:srgbClr val="FF0000"/>
                  </a:solidFill>
                </a:rPr>
                <a:t>10</a:t>
              </a:r>
            </a:p>
          </p:txBody>
        </p:sp>
        <p:sp>
          <p:nvSpPr>
            <p:cNvPr id="15" name="TextBox 14">
              <a:extLst>
                <a:ext uri="{FF2B5EF4-FFF2-40B4-BE49-F238E27FC236}">
                  <a16:creationId xmlns="" xmlns:a16="http://schemas.microsoft.com/office/drawing/2014/main" id="{ABC9E1E8-7D3D-4379-81B3-73C79F6E7E93}"/>
                </a:ext>
              </a:extLst>
            </p:cNvPr>
            <p:cNvSpPr txBox="1"/>
            <p:nvPr/>
          </p:nvSpPr>
          <p:spPr>
            <a:xfrm>
              <a:off x="3579554" y="6370242"/>
              <a:ext cx="418704" cy="369332"/>
            </a:xfrm>
            <a:prstGeom prst="rect">
              <a:avLst/>
            </a:prstGeom>
            <a:noFill/>
          </p:spPr>
          <p:txBody>
            <a:bodyPr wrap="none" rtlCol="0">
              <a:spAutoFit/>
            </a:bodyPr>
            <a:lstStyle/>
            <a:p>
              <a:r>
                <a:rPr lang="en-US" b="1" dirty="0">
                  <a:solidFill>
                    <a:srgbClr val="FF0000"/>
                  </a:solidFill>
                </a:rPr>
                <a:t>11</a:t>
              </a:r>
            </a:p>
          </p:txBody>
        </p:sp>
        <p:sp>
          <p:nvSpPr>
            <p:cNvPr id="16" name="TextBox 15">
              <a:extLst>
                <a:ext uri="{FF2B5EF4-FFF2-40B4-BE49-F238E27FC236}">
                  <a16:creationId xmlns="" xmlns:a16="http://schemas.microsoft.com/office/drawing/2014/main" id="{9F76E983-E874-4DA8-A56E-3159094DE0A3}"/>
                </a:ext>
              </a:extLst>
            </p:cNvPr>
            <p:cNvSpPr txBox="1"/>
            <p:nvPr/>
          </p:nvSpPr>
          <p:spPr>
            <a:xfrm>
              <a:off x="5460743" y="4333510"/>
              <a:ext cx="418704" cy="369332"/>
            </a:xfrm>
            <a:prstGeom prst="rect">
              <a:avLst/>
            </a:prstGeom>
            <a:noFill/>
          </p:spPr>
          <p:txBody>
            <a:bodyPr wrap="none" rtlCol="0">
              <a:spAutoFit/>
            </a:bodyPr>
            <a:lstStyle/>
            <a:p>
              <a:r>
                <a:rPr lang="en-US" b="1" dirty="0">
                  <a:solidFill>
                    <a:srgbClr val="FF0000"/>
                  </a:solidFill>
                </a:rPr>
                <a:t>12</a:t>
              </a:r>
            </a:p>
          </p:txBody>
        </p:sp>
        <p:sp>
          <p:nvSpPr>
            <p:cNvPr id="17" name="TextBox 16">
              <a:extLst>
                <a:ext uri="{FF2B5EF4-FFF2-40B4-BE49-F238E27FC236}">
                  <a16:creationId xmlns="" xmlns:a16="http://schemas.microsoft.com/office/drawing/2014/main" id="{73DAFF69-9978-47F2-8DD4-5DCF98488445}"/>
                </a:ext>
              </a:extLst>
            </p:cNvPr>
            <p:cNvSpPr txBox="1"/>
            <p:nvPr/>
          </p:nvSpPr>
          <p:spPr>
            <a:xfrm>
              <a:off x="5547751" y="4887508"/>
              <a:ext cx="418704" cy="369332"/>
            </a:xfrm>
            <a:prstGeom prst="rect">
              <a:avLst/>
            </a:prstGeom>
            <a:noFill/>
          </p:spPr>
          <p:txBody>
            <a:bodyPr wrap="none" rtlCol="0">
              <a:spAutoFit/>
            </a:bodyPr>
            <a:lstStyle/>
            <a:p>
              <a:r>
                <a:rPr lang="en-US" b="1" dirty="0">
                  <a:solidFill>
                    <a:srgbClr val="FF0000"/>
                  </a:solidFill>
                </a:rPr>
                <a:t>13</a:t>
              </a:r>
            </a:p>
          </p:txBody>
        </p:sp>
        <p:sp>
          <p:nvSpPr>
            <p:cNvPr id="18" name="TextBox 17">
              <a:extLst>
                <a:ext uri="{FF2B5EF4-FFF2-40B4-BE49-F238E27FC236}">
                  <a16:creationId xmlns="" xmlns:a16="http://schemas.microsoft.com/office/drawing/2014/main" id="{83995AC2-BCAC-48AD-A554-0678B05B3E7D}"/>
                </a:ext>
              </a:extLst>
            </p:cNvPr>
            <p:cNvSpPr txBox="1"/>
            <p:nvPr/>
          </p:nvSpPr>
          <p:spPr>
            <a:xfrm>
              <a:off x="5042039" y="3143018"/>
              <a:ext cx="418704" cy="369332"/>
            </a:xfrm>
            <a:prstGeom prst="rect">
              <a:avLst/>
            </a:prstGeom>
            <a:noFill/>
          </p:spPr>
          <p:txBody>
            <a:bodyPr wrap="none" rtlCol="0">
              <a:spAutoFit/>
            </a:bodyPr>
            <a:lstStyle/>
            <a:p>
              <a:r>
                <a:rPr lang="en-US" b="1" dirty="0">
                  <a:solidFill>
                    <a:srgbClr val="FF0000"/>
                  </a:solidFill>
                </a:rPr>
                <a:t>14</a:t>
              </a:r>
            </a:p>
          </p:txBody>
        </p:sp>
        <p:sp>
          <p:nvSpPr>
            <p:cNvPr id="19" name="TextBox 18">
              <a:extLst>
                <a:ext uri="{FF2B5EF4-FFF2-40B4-BE49-F238E27FC236}">
                  <a16:creationId xmlns="" xmlns:a16="http://schemas.microsoft.com/office/drawing/2014/main" id="{8BD9FB00-F306-40EB-A2B3-7D8BE50B0079}"/>
                </a:ext>
              </a:extLst>
            </p:cNvPr>
            <p:cNvSpPr txBox="1"/>
            <p:nvPr/>
          </p:nvSpPr>
          <p:spPr>
            <a:xfrm>
              <a:off x="5834622" y="6414265"/>
              <a:ext cx="418704" cy="369332"/>
            </a:xfrm>
            <a:prstGeom prst="rect">
              <a:avLst/>
            </a:prstGeom>
            <a:noFill/>
          </p:spPr>
          <p:txBody>
            <a:bodyPr wrap="none" rtlCol="0">
              <a:spAutoFit/>
            </a:bodyPr>
            <a:lstStyle/>
            <a:p>
              <a:r>
                <a:rPr lang="en-US" b="1" dirty="0">
                  <a:solidFill>
                    <a:srgbClr val="FF0000"/>
                  </a:solidFill>
                </a:rPr>
                <a:t>15</a:t>
              </a:r>
            </a:p>
          </p:txBody>
        </p:sp>
        <p:sp>
          <p:nvSpPr>
            <p:cNvPr id="20" name="TextBox 19">
              <a:extLst>
                <a:ext uri="{FF2B5EF4-FFF2-40B4-BE49-F238E27FC236}">
                  <a16:creationId xmlns="" xmlns:a16="http://schemas.microsoft.com/office/drawing/2014/main" id="{0B1B27A8-3CB9-461B-AB0D-E532003F8915}"/>
                </a:ext>
              </a:extLst>
            </p:cNvPr>
            <p:cNvSpPr txBox="1"/>
            <p:nvPr/>
          </p:nvSpPr>
          <p:spPr>
            <a:xfrm>
              <a:off x="5951640" y="3612776"/>
              <a:ext cx="418704" cy="369332"/>
            </a:xfrm>
            <a:prstGeom prst="rect">
              <a:avLst/>
            </a:prstGeom>
            <a:noFill/>
          </p:spPr>
          <p:txBody>
            <a:bodyPr wrap="none" rtlCol="0">
              <a:spAutoFit/>
            </a:bodyPr>
            <a:lstStyle/>
            <a:p>
              <a:r>
                <a:rPr lang="en-US" b="1" dirty="0">
                  <a:solidFill>
                    <a:srgbClr val="FF0000"/>
                  </a:solidFill>
                </a:rPr>
                <a:t>16</a:t>
              </a:r>
            </a:p>
          </p:txBody>
        </p:sp>
      </p:grpSp>
      <p:sp>
        <p:nvSpPr>
          <p:cNvPr id="21" name="TextBox 20">
            <a:extLst>
              <a:ext uri="{FF2B5EF4-FFF2-40B4-BE49-F238E27FC236}">
                <a16:creationId xmlns="" xmlns:a16="http://schemas.microsoft.com/office/drawing/2014/main" id="{4E86DA33-3F12-4E9D-9539-0E00F0979F0B}"/>
              </a:ext>
            </a:extLst>
          </p:cNvPr>
          <p:cNvSpPr txBox="1"/>
          <p:nvPr/>
        </p:nvSpPr>
        <p:spPr>
          <a:xfrm>
            <a:off x="7389964" y="0"/>
            <a:ext cx="1754035" cy="6955750"/>
          </a:xfrm>
          <a:prstGeom prst="rect">
            <a:avLst/>
          </a:prstGeom>
          <a:noFill/>
        </p:spPr>
        <p:txBody>
          <a:bodyPr wrap="square" rtlCol="0">
            <a:spAutoFit/>
          </a:bodyPr>
          <a:lstStyle/>
          <a:p>
            <a:pPr algn="ctr"/>
            <a:r>
              <a:rPr lang="en-US" sz="1400" b="1" u="sng" dirty="0"/>
              <a:t>Russian Perspective</a:t>
            </a:r>
          </a:p>
          <a:p>
            <a:r>
              <a:rPr lang="en-US" sz="1200" dirty="0"/>
              <a:t>1- Russian mass/social media (RT/twitter/</a:t>
            </a:r>
            <a:r>
              <a:rPr lang="en-US" sz="1200" dirty="0" err="1"/>
              <a:t>etc</a:t>
            </a:r>
            <a:r>
              <a:rPr lang="en-US" sz="1200" dirty="0"/>
              <a:t>)</a:t>
            </a:r>
          </a:p>
          <a:p>
            <a:r>
              <a:rPr lang="en-US" sz="1200" dirty="0"/>
              <a:t>2- illegitimacy of opposition touted</a:t>
            </a:r>
          </a:p>
          <a:p>
            <a:r>
              <a:rPr lang="en-US" sz="1200" dirty="0"/>
              <a:t>3- Russia-Syrian alliance</a:t>
            </a:r>
          </a:p>
          <a:p>
            <a:r>
              <a:rPr lang="en-US" sz="1200" dirty="0"/>
              <a:t>4- Naval assets on coast;  S-400 emplacements to</a:t>
            </a:r>
          </a:p>
          <a:p>
            <a:r>
              <a:rPr lang="en-US" sz="1200" dirty="0"/>
              <a:t>Prevent and create</a:t>
            </a:r>
          </a:p>
          <a:p>
            <a:r>
              <a:rPr lang="en-US" sz="1200" dirty="0"/>
              <a:t> ‘No-Fly’ zones </a:t>
            </a:r>
          </a:p>
          <a:p>
            <a:r>
              <a:rPr lang="en-US" sz="1200" dirty="0"/>
              <a:t>5- Russian UN sponsored resolutions</a:t>
            </a:r>
          </a:p>
          <a:p>
            <a:r>
              <a:rPr lang="en-US" sz="1200" dirty="0"/>
              <a:t>6- Russia provides economic aid</a:t>
            </a:r>
          </a:p>
          <a:p>
            <a:r>
              <a:rPr lang="en-US" sz="1200" dirty="0"/>
              <a:t>7- Russia prevents complete diplomatic isolation of Assad </a:t>
            </a:r>
          </a:p>
          <a:p>
            <a:r>
              <a:rPr lang="en-US" sz="1200" dirty="0"/>
              <a:t>8- Russia prevents economic blockades</a:t>
            </a:r>
          </a:p>
          <a:p>
            <a:r>
              <a:rPr lang="en-US" sz="1200" dirty="0"/>
              <a:t>9- entry of advisors and private military </a:t>
            </a:r>
            <a:r>
              <a:rPr lang="en-US" sz="1200" dirty="0" smtClean="0"/>
              <a:t>companies*; </a:t>
            </a:r>
            <a:r>
              <a:rPr lang="en-US" sz="1200" dirty="0"/>
              <a:t>Russia labels all opposition ‘ISIS’, tries to create pretext for acceptable use of violence</a:t>
            </a:r>
          </a:p>
          <a:p>
            <a:r>
              <a:rPr lang="en-US" sz="1200" dirty="0"/>
              <a:t>10- Russian deployment</a:t>
            </a:r>
          </a:p>
          <a:p>
            <a:r>
              <a:rPr lang="en-US" sz="1200" dirty="0"/>
              <a:t>11- Airstrikes; Mission creep- ground mission</a:t>
            </a:r>
          </a:p>
          <a:p>
            <a:r>
              <a:rPr lang="en-US" sz="1200" dirty="0"/>
              <a:t>12- ???</a:t>
            </a:r>
          </a:p>
          <a:p>
            <a:r>
              <a:rPr lang="en-US" sz="1200" dirty="0"/>
              <a:t>13- Has not occurred</a:t>
            </a:r>
          </a:p>
          <a:p>
            <a:r>
              <a:rPr lang="en-US" sz="1200" dirty="0"/>
              <a:t>14- Peace process favorable for Assad/Russia</a:t>
            </a:r>
          </a:p>
          <a:p>
            <a:r>
              <a:rPr lang="en-US" sz="1200" dirty="0" smtClean="0"/>
              <a:t>(Astana talks)</a:t>
            </a:r>
            <a:endParaRPr lang="en-US" sz="1200" dirty="0"/>
          </a:p>
          <a:p>
            <a:r>
              <a:rPr lang="en-US" sz="1200" dirty="0"/>
              <a:t>15- TBD</a:t>
            </a:r>
          </a:p>
          <a:p>
            <a:r>
              <a:rPr lang="en-US" sz="1200" dirty="0"/>
              <a:t>16- TBD </a:t>
            </a:r>
          </a:p>
        </p:txBody>
      </p:sp>
      <p:sp>
        <p:nvSpPr>
          <p:cNvPr id="22" name="TextBox 21">
            <a:extLst>
              <a:ext uri="{FF2B5EF4-FFF2-40B4-BE49-F238E27FC236}">
                <a16:creationId xmlns="" xmlns:a16="http://schemas.microsoft.com/office/drawing/2014/main" id="{AD670416-BE2E-4264-8A37-AE02DB52B37A}"/>
              </a:ext>
            </a:extLst>
          </p:cNvPr>
          <p:cNvSpPr txBox="1"/>
          <p:nvPr/>
        </p:nvSpPr>
        <p:spPr>
          <a:xfrm>
            <a:off x="6001208" y="295836"/>
            <a:ext cx="1510516" cy="1631216"/>
          </a:xfrm>
          <a:prstGeom prst="rect">
            <a:avLst/>
          </a:prstGeom>
          <a:noFill/>
        </p:spPr>
        <p:txBody>
          <a:bodyPr wrap="square" rtlCol="0">
            <a:spAutoFit/>
          </a:bodyPr>
          <a:lstStyle/>
          <a:p>
            <a:pPr algn="r"/>
            <a:r>
              <a:rPr lang="en-US" sz="2000" b="1" dirty="0">
                <a:solidFill>
                  <a:srgbClr val="FF0000"/>
                </a:solidFill>
              </a:rPr>
              <a:t>The Inverse</a:t>
            </a:r>
          </a:p>
          <a:p>
            <a:pPr algn="r"/>
            <a:r>
              <a:rPr lang="en-US" sz="2000" b="1" dirty="0">
                <a:solidFill>
                  <a:srgbClr val="FF0000"/>
                </a:solidFill>
              </a:rPr>
              <a:t>Gerasimov ‘model’ applied in Syria</a:t>
            </a:r>
          </a:p>
        </p:txBody>
      </p:sp>
    </p:spTree>
    <p:extLst>
      <p:ext uri="{BB962C8B-B14F-4D97-AF65-F5344CB8AC3E}">
        <p14:creationId xmlns:p14="http://schemas.microsoft.com/office/powerpoint/2010/main" val="103891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Syrian Campaign: The Messaging</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707886"/>
            <a:ext cx="9144000" cy="6247864"/>
          </a:xfrm>
          <a:prstGeom prst="rect">
            <a:avLst/>
          </a:prstGeom>
          <a:noFill/>
        </p:spPr>
        <p:txBody>
          <a:bodyPr wrap="square" rtlCol="0">
            <a:spAutoFit/>
          </a:bodyPr>
          <a:lstStyle/>
          <a:p>
            <a:pPr marL="571500" indent="-571500">
              <a:buFont typeface="Wingdings" panose="05000000000000000000" pitchFamily="2" charset="2"/>
              <a:buChar char="Ø"/>
            </a:pPr>
            <a:r>
              <a:rPr lang="en-US" sz="2800" dirty="0"/>
              <a:t>Shaping the narrative (IO) very important, not only to Syria, but allies and rest of world</a:t>
            </a:r>
          </a:p>
          <a:p>
            <a:pPr marL="571500" indent="-571500">
              <a:buFont typeface="Wingdings" panose="05000000000000000000" pitchFamily="2" charset="2"/>
              <a:buChar char="Ø"/>
            </a:pPr>
            <a:endParaRPr lang="en-US" sz="1600" dirty="0"/>
          </a:p>
          <a:p>
            <a:pPr marL="571500" indent="-571500">
              <a:buFont typeface="Wingdings" panose="05000000000000000000" pitchFamily="2" charset="2"/>
              <a:buChar char="Ø"/>
            </a:pPr>
            <a:r>
              <a:rPr lang="en-US" sz="2800" dirty="0"/>
              <a:t>Russia is in it for the long haul, and will not abandon its allies</a:t>
            </a:r>
          </a:p>
          <a:p>
            <a:endParaRPr lang="en-US" sz="1600" dirty="0"/>
          </a:p>
          <a:p>
            <a:pPr marL="571500" indent="-571500">
              <a:buFont typeface="Wingdings" panose="05000000000000000000" pitchFamily="2" charset="2"/>
              <a:buChar char="Ø"/>
            </a:pPr>
            <a:r>
              <a:rPr lang="en-US" sz="2800" dirty="0"/>
              <a:t>U.S./West uses primarily SOF to topple, while Russia uses primarily conventional forces to support…Russia operates in plain view, while the U.S./West acts covertly </a:t>
            </a:r>
          </a:p>
          <a:p>
            <a:pPr marL="571500" indent="-571500">
              <a:buFont typeface="Wingdings" panose="05000000000000000000" pitchFamily="2" charset="2"/>
              <a:buChar char="Ø"/>
            </a:pPr>
            <a:endParaRPr lang="en-US" sz="1600" dirty="0"/>
          </a:p>
          <a:p>
            <a:pPr marL="571500" indent="-571500">
              <a:buFont typeface="Wingdings" panose="05000000000000000000" pitchFamily="2" charset="2"/>
              <a:buChar char="Ø"/>
            </a:pPr>
            <a:r>
              <a:rPr lang="en-US" sz="2800" dirty="0"/>
              <a:t>The U.S./West forces its liberal-democratic values on others, but Russia preserves traditional values.</a:t>
            </a:r>
          </a:p>
          <a:p>
            <a:endParaRPr lang="en-US" sz="1600" dirty="0"/>
          </a:p>
          <a:p>
            <a:pPr marL="571500" indent="-571500">
              <a:buFont typeface="Wingdings" panose="05000000000000000000" pitchFamily="2" charset="2"/>
              <a:buChar char="Ø"/>
            </a:pPr>
            <a:r>
              <a:rPr lang="en-US" sz="2800" dirty="0"/>
              <a:t>Russian intervention model (supporting governments instead of toppling them) is more economical and </a:t>
            </a:r>
            <a:r>
              <a:rPr lang="en-US" sz="2800" dirty="0" smtClean="0"/>
              <a:t>sustainable</a:t>
            </a:r>
            <a:endParaRPr lang="en-US" dirty="0"/>
          </a:p>
        </p:txBody>
      </p:sp>
    </p:spTree>
    <p:extLst>
      <p:ext uri="{BB962C8B-B14F-4D97-AF65-F5344CB8AC3E}">
        <p14:creationId xmlns:p14="http://schemas.microsoft.com/office/powerpoint/2010/main" val="160073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Your Questions, My Two Cents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1403294"/>
            <a:ext cx="9144000" cy="5047536"/>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Different intents, for different users</a:t>
            </a:r>
          </a:p>
          <a:p>
            <a:pPr marL="1028700" lvl="1" indent="-571500">
              <a:buFont typeface="Wingdings" panose="05000000000000000000" pitchFamily="2" charset="2"/>
              <a:buChar char="Ø"/>
            </a:pPr>
            <a:r>
              <a:rPr lang="en-US" sz="2400" dirty="0"/>
              <a:t>Gerasimov (MoD)- describing the OE</a:t>
            </a:r>
          </a:p>
          <a:p>
            <a:pPr marL="1028700" lvl="1" indent="-571500">
              <a:buFont typeface="Wingdings" panose="05000000000000000000" pitchFamily="2" charset="2"/>
              <a:buChar char="Ø"/>
            </a:pPr>
            <a:r>
              <a:rPr lang="en-US" sz="2400" dirty="0" err="1"/>
              <a:t>Bezmenov</a:t>
            </a:r>
            <a:r>
              <a:rPr lang="en-US" sz="2400" dirty="0"/>
              <a:t> (intel services &amp; GRU)- insurgency</a:t>
            </a:r>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r>
              <a:rPr lang="en-US" sz="3200" dirty="0"/>
              <a:t>Is Gerasimov’s theory currently applicable?-Yes, but Gerasimov is asking the Academy of Military Sciences about </a:t>
            </a:r>
            <a:r>
              <a:rPr lang="en-US" sz="3200" dirty="0" smtClean="0"/>
              <a:t>how to combat Color Revolutions, and what </a:t>
            </a:r>
            <a:r>
              <a:rPr lang="en-US" sz="3200" dirty="0"/>
              <a:t>next </a:t>
            </a:r>
            <a:r>
              <a:rPr lang="en-US" sz="3200" dirty="0" smtClean="0"/>
              <a:t>theory (or evolution of warfare) could look like.</a:t>
            </a:r>
            <a:endParaRPr lang="en-US" sz="3200" dirty="0"/>
          </a:p>
          <a:p>
            <a:pPr marL="571500" indent="-571500">
              <a:buFont typeface="Wingdings" panose="05000000000000000000" pitchFamily="2" charset="2"/>
              <a:buChar char="Ø"/>
            </a:pPr>
            <a:endParaRPr lang="en-US" sz="3200" dirty="0"/>
          </a:p>
          <a:p>
            <a:endParaRPr lang="en-US" dirty="0"/>
          </a:p>
        </p:txBody>
      </p:sp>
      <p:sp>
        <p:nvSpPr>
          <p:cNvPr id="3" name="TextBox 2">
            <a:extLst>
              <a:ext uri="{FF2B5EF4-FFF2-40B4-BE49-F238E27FC236}">
                <a16:creationId xmlns="" xmlns:a16="http://schemas.microsoft.com/office/drawing/2014/main" id="{0DD36A8F-72F4-4A4A-BC42-F2B40A94FB2E}"/>
              </a:ext>
            </a:extLst>
          </p:cNvPr>
          <p:cNvSpPr txBox="1"/>
          <p:nvPr/>
        </p:nvSpPr>
        <p:spPr>
          <a:xfrm>
            <a:off x="0" y="788894"/>
            <a:ext cx="9143999" cy="646331"/>
          </a:xfrm>
          <a:prstGeom prst="rect">
            <a:avLst/>
          </a:prstGeom>
          <a:noFill/>
        </p:spPr>
        <p:txBody>
          <a:bodyPr wrap="square" rtlCol="0">
            <a:spAutoFit/>
          </a:bodyPr>
          <a:lstStyle/>
          <a:p>
            <a:r>
              <a:rPr lang="en-US" dirty="0">
                <a:solidFill>
                  <a:srgbClr val="FF0000"/>
                </a:solidFill>
              </a:rPr>
              <a:t>What is the relationship between the ‘Gerasimov model’ and the Soviet Subversion Model, and how applicable is it to current Russian activities?</a:t>
            </a:r>
          </a:p>
        </p:txBody>
      </p:sp>
    </p:spTree>
    <p:extLst>
      <p:ext uri="{BB962C8B-B14F-4D97-AF65-F5344CB8AC3E}">
        <p14:creationId xmlns:p14="http://schemas.microsoft.com/office/powerpoint/2010/main" val="79086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Your Questions, My Two Cents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2" y="1403294"/>
            <a:ext cx="9215719" cy="6278642"/>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Prevent radical Islam from spreading North</a:t>
            </a:r>
          </a:p>
          <a:p>
            <a:pPr marL="571500" indent="-571500">
              <a:buFont typeface="Wingdings" panose="05000000000000000000" pitchFamily="2" charset="2"/>
              <a:buChar char="Ø"/>
            </a:pPr>
            <a:r>
              <a:rPr lang="en-US" sz="3200" dirty="0"/>
              <a:t>Preserve the Syrian Army (or whatever is left of it)</a:t>
            </a:r>
          </a:p>
          <a:p>
            <a:pPr marL="571500" indent="-571500">
              <a:buFont typeface="Wingdings" panose="05000000000000000000" pitchFamily="2" charset="2"/>
              <a:buChar char="Ø"/>
            </a:pPr>
            <a:r>
              <a:rPr lang="en-US" sz="3200" dirty="0"/>
              <a:t>Maintain port facilities at </a:t>
            </a:r>
            <a:r>
              <a:rPr lang="en-US" sz="3200" dirty="0" err="1"/>
              <a:t>Tartus</a:t>
            </a:r>
            <a:endParaRPr lang="en-US" sz="3200" dirty="0"/>
          </a:p>
          <a:p>
            <a:pPr marL="571500" indent="-571500">
              <a:buFont typeface="Wingdings" panose="05000000000000000000" pitchFamily="2" charset="2"/>
              <a:buChar char="Ø"/>
            </a:pPr>
            <a:r>
              <a:rPr lang="en-US" sz="3200" dirty="0"/>
              <a:t>Demonstrate efficacy or Russian equipment and tactics for deterrence and export purposes</a:t>
            </a:r>
          </a:p>
          <a:p>
            <a:pPr marL="571500" indent="-571500">
              <a:buFont typeface="Wingdings" panose="05000000000000000000" pitchFamily="2" charset="2"/>
              <a:buChar char="Ø"/>
            </a:pPr>
            <a:r>
              <a:rPr lang="en-US" sz="3200" dirty="0"/>
              <a:t>Show presence and building relationships in </a:t>
            </a:r>
            <a:r>
              <a:rPr lang="en-US" sz="3200" dirty="0" smtClean="0"/>
              <a:t>region</a:t>
            </a:r>
          </a:p>
          <a:p>
            <a:pPr marL="571500" indent="-571500">
              <a:buFont typeface="Wingdings" panose="05000000000000000000" pitchFamily="2" charset="2"/>
              <a:buChar char="Ø"/>
            </a:pPr>
            <a:r>
              <a:rPr lang="en-US" sz="3200" dirty="0" smtClean="0"/>
              <a:t>Security/stability </a:t>
            </a:r>
            <a:r>
              <a:rPr lang="en-US" sz="3200" dirty="0"/>
              <a:t>is </a:t>
            </a:r>
            <a:r>
              <a:rPr lang="en-US" sz="3200" dirty="0" smtClean="0"/>
              <a:t>better than chaos/democracy</a:t>
            </a:r>
          </a:p>
          <a:p>
            <a:pPr marL="571500" indent="-571500">
              <a:buFont typeface="Wingdings" panose="05000000000000000000" pitchFamily="2" charset="2"/>
              <a:buChar char="Ø"/>
            </a:pPr>
            <a:r>
              <a:rPr lang="en-US" sz="3200" dirty="0" smtClean="0"/>
              <a:t>Build goodwill in the West (Ukraine)</a:t>
            </a:r>
          </a:p>
          <a:p>
            <a:pPr marL="571500" indent="-571500">
              <a:buFont typeface="Wingdings" panose="05000000000000000000" pitchFamily="2" charset="2"/>
              <a:buChar char="Ø"/>
            </a:pPr>
            <a:r>
              <a:rPr lang="en-US" sz="3200" dirty="0" smtClean="0"/>
              <a:t>Demonstrate that the U.S. meddles and causes instability, while Russia bring strength and stability</a:t>
            </a:r>
            <a:endParaRPr lang="en-US" sz="3200" dirty="0"/>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endParaRPr lang="en-US" sz="3200" dirty="0"/>
          </a:p>
          <a:p>
            <a:endParaRPr lang="en-US" dirty="0"/>
          </a:p>
        </p:txBody>
      </p:sp>
      <p:sp>
        <p:nvSpPr>
          <p:cNvPr id="3" name="TextBox 2">
            <a:extLst>
              <a:ext uri="{FF2B5EF4-FFF2-40B4-BE49-F238E27FC236}">
                <a16:creationId xmlns="" xmlns:a16="http://schemas.microsoft.com/office/drawing/2014/main" id="{0DD36A8F-72F4-4A4A-BC42-F2B40A94FB2E}"/>
              </a:ext>
            </a:extLst>
          </p:cNvPr>
          <p:cNvSpPr txBox="1"/>
          <p:nvPr/>
        </p:nvSpPr>
        <p:spPr>
          <a:xfrm>
            <a:off x="0" y="788894"/>
            <a:ext cx="9143999" cy="369332"/>
          </a:xfrm>
          <a:prstGeom prst="rect">
            <a:avLst/>
          </a:prstGeom>
          <a:noFill/>
        </p:spPr>
        <p:txBody>
          <a:bodyPr wrap="square" rtlCol="0">
            <a:spAutoFit/>
          </a:bodyPr>
          <a:lstStyle/>
          <a:p>
            <a:r>
              <a:rPr lang="en-US" dirty="0">
                <a:solidFill>
                  <a:srgbClr val="FF0000"/>
                </a:solidFill>
              </a:rPr>
              <a:t>What Russian policy goals are directly related to Russian decision making in Syria?</a:t>
            </a:r>
          </a:p>
        </p:txBody>
      </p:sp>
    </p:spTree>
    <p:extLst>
      <p:ext uri="{BB962C8B-B14F-4D97-AF65-F5344CB8AC3E}">
        <p14:creationId xmlns:p14="http://schemas.microsoft.com/office/powerpoint/2010/main" val="56090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Your Questions, My Two Cents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2170211"/>
            <a:ext cx="9215719" cy="4154984"/>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The Wagner PMC employs estimated 2,500 in Syria</a:t>
            </a:r>
          </a:p>
          <a:p>
            <a:endParaRPr lang="en-US" dirty="0"/>
          </a:p>
          <a:p>
            <a:pPr marL="571500" indent="-571500">
              <a:buFont typeface="Wingdings" panose="05000000000000000000" pitchFamily="2" charset="2"/>
              <a:buChar char="Ø"/>
            </a:pPr>
            <a:r>
              <a:rPr lang="en-US" sz="3200" dirty="0"/>
              <a:t>Very contentious issue</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3200" dirty="0"/>
              <a:t>GRU loves, FSB hates</a:t>
            </a:r>
          </a:p>
          <a:p>
            <a:endParaRPr lang="en-US" dirty="0"/>
          </a:p>
          <a:p>
            <a:pPr marL="571500" indent="-571500">
              <a:buFont typeface="Wingdings" panose="05000000000000000000" pitchFamily="2" charset="2"/>
              <a:buChar char="Ø"/>
            </a:pPr>
            <a:r>
              <a:rPr lang="en-US" sz="3200" dirty="0"/>
              <a:t>Legally PMCs in limbo, legislation much discussed, but no progress</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3200" dirty="0"/>
              <a:t>No resolution in sight</a:t>
            </a:r>
            <a:endParaRPr lang="en-US" dirty="0"/>
          </a:p>
        </p:txBody>
      </p:sp>
      <p:sp>
        <p:nvSpPr>
          <p:cNvPr id="3" name="TextBox 2">
            <a:extLst>
              <a:ext uri="{FF2B5EF4-FFF2-40B4-BE49-F238E27FC236}">
                <a16:creationId xmlns="" xmlns:a16="http://schemas.microsoft.com/office/drawing/2014/main" id="{0DD36A8F-72F4-4A4A-BC42-F2B40A94FB2E}"/>
              </a:ext>
            </a:extLst>
          </p:cNvPr>
          <p:cNvSpPr txBox="1"/>
          <p:nvPr/>
        </p:nvSpPr>
        <p:spPr>
          <a:xfrm>
            <a:off x="0" y="788894"/>
            <a:ext cx="9143999" cy="1200329"/>
          </a:xfrm>
          <a:prstGeom prst="rect">
            <a:avLst/>
          </a:prstGeom>
          <a:noFill/>
        </p:spPr>
        <p:txBody>
          <a:bodyPr wrap="square" rtlCol="0">
            <a:spAutoFit/>
          </a:bodyPr>
          <a:lstStyle/>
          <a:p>
            <a:r>
              <a:rPr lang="en-US" dirty="0">
                <a:solidFill>
                  <a:srgbClr val="FF0000"/>
                </a:solidFill>
              </a:rPr>
              <a:t>How do the cultural aspects of the Russian Ministry of Defense, intelligence, and other militarized security services affect the Russian view of private military companies (PMCs)?</a:t>
            </a:r>
          </a:p>
          <a:p>
            <a:pPr algn="ctr"/>
            <a:r>
              <a:rPr lang="en-US" dirty="0">
                <a:solidFill>
                  <a:srgbClr val="FF0000"/>
                </a:solidFill>
              </a:rPr>
              <a:t>&amp;</a:t>
            </a:r>
          </a:p>
          <a:p>
            <a:r>
              <a:rPr lang="en-US" dirty="0">
                <a:solidFill>
                  <a:srgbClr val="FF0000"/>
                </a:solidFill>
              </a:rPr>
              <a:t>How do Russian corporations factor into Russian Government support to the Assad regime? </a:t>
            </a:r>
          </a:p>
        </p:txBody>
      </p:sp>
    </p:spTree>
    <p:extLst>
      <p:ext uri="{BB962C8B-B14F-4D97-AF65-F5344CB8AC3E}">
        <p14:creationId xmlns:p14="http://schemas.microsoft.com/office/powerpoint/2010/main" val="308603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Your Questions, My Two Cents</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1712224"/>
            <a:ext cx="9215719" cy="4955203"/>
          </a:xfrm>
          <a:prstGeom prst="rect">
            <a:avLst/>
          </a:prstGeom>
          <a:noFill/>
        </p:spPr>
        <p:txBody>
          <a:bodyPr wrap="square" rtlCol="0">
            <a:spAutoFit/>
          </a:bodyPr>
          <a:lstStyle/>
          <a:p>
            <a:pPr marL="571500" indent="-571500">
              <a:buFont typeface="Wingdings" panose="05000000000000000000" pitchFamily="2" charset="2"/>
              <a:buChar char="Ø"/>
            </a:pPr>
            <a:r>
              <a:rPr lang="en-US" sz="2800" dirty="0" smtClean="0"/>
              <a:t>Lots of Russians have married </a:t>
            </a:r>
            <a:r>
              <a:rPr lang="en-US" sz="2800" dirty="0"/>
              <a:t>Syrians, (≈20,000) </a:t>
            </a:r>
            <a:r>
              <a:rPr lang="en-US" sz="2800" dirty="0" smtClean="0"/>
              <a:t>and stayed in Syria over the years.  Many Russian citizens and their families have come to Syria to be with ISIS.  Russian diaspora always a big concern in Russia.</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sz="2800" dirty="0" smtClean="0"/>
              <a:t>Small Russian </a:t>
            </a:r>
            <a:r>
              <a:rPr lang="en-US" sz="2800" dirty="0"/>
              <a:t>population, but a substantial Orthodox Christian population that is loyal to </a:t>
            </a:r>
            <a:r>
              <a:rPr lang="en-US" sz="2800" dirty="0" smtClean="0"/>
              <a:t>Assad.</a:t>
            </a:r>
            <a:endParaRPr lang="en-US" sz="2800" dirty="0"/>
          </a:p>
          <a:p>
            <a:endParaRPr lang="en-US" dirty="0"/>
          </a:p>
          <a:p>
            <a:pPr marL="571500" indent="-571500">
              <a:buFont typeface="Wingdings" panose="05000000000000000000" pitchFamily="2" charset="2"/>
              <a:buChar char="Ø"/>
            </a:pPr>
            <a:r>
              <a:rPr lang="en-US" sz="2800" dirty="0"/>
              <a:t>Not really a major concern, no desire to foment a disaffected (Russian) minority…The Syrian Campaign is about supporting the regime, not building opposition in a particular minority </a:t>
            </a:r>
            <a:r>
              <a:rPr lang="en-US" sz="2800" dirty="0" smtClean="0"/>
              <a:t>group.</a:t>
            </a:r>
            <a:endParaRPr lang="en-US" sz="2800" dirty="0"/>
          </a:p>
        </p:txBody>
      </p:sp>
      <p:sp>
        <p:nvSpPr>
          <p:cNvPr id="3" name="TextBox 2">
            <a:extLst>
              <a:ext uri="{FF2B5EF4-FFF2-40B4-BE49-F238E27FC236}">
                <a16:creationId xmlns="" xmlns:a16="http://schemas.microsoft.com/office/drawing/2014/main" id="{0DD36A8F-72F4-4A4A-BC42-F2B40A94FB2E}"/>
              </a:ext>
            </a:extLst>
          </p:cNvPr>
          <p:cNvSpPr txBox="1"/>
          <p:nvPr/>
        </p:nvSpPr>
        <p:spPr>
          <a:xfrm>
            <a:off x="0" y="788894"/>
            <a:ext cx="9143999" cy="923330"/>
          </a:xfrm>
          <a:prstGeom prst="rect">
            <a:avLst/>
          </a:prstGeom>
          <a:noFill/>
        </p:spPr>
        <p:txBody>
          <a:bodyPr wrap="square" rtlCol="0">
            <a:spAutoFit/>
          </a:bodyPr>
          <a:lstStyle/>
          <a:p>
            <a:r>
              <a:rPr lang="en-US" dirty="0">
                <a:solidFill>
                  <a:srgbClr val="FF0000"/>
                </a:solidFill>
              </a:rPr>
              <a:t>How does Syria’s lack of a large ethnic Russian population affect Russian activities as compared to other Russian military interventions (like Moldova, Georgia, and Ukraine) which all had significant Russian ethnic populations?</a:t>
            </a:r>
          </a:p>
        </p:txBody>
      </p:sp>
    </p:spTree>
    <p:extLst>
      <p:ext uri="{BB962C8B-B14F-4D97-AF65-F5344CB8AC3E}">
        <p14:creationId xmlns:p14="http://schemas.microsoft.com/office/powerpoint/2010/main" val="423356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Closing Thoughts/My Opinion………..</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631046"/>
            <a:ext cx="9144000" cy="6370975"/>
          </a:xfrm>
          <a:prstGeom prst="rect">
            <a:avLst/>
          </a:prstGeom>
          <a:noFill/>
        </p:spPr>
        <p:txBody>
          <a:bodyPr wrap="square" rtlCol="0">
            <a:spAutoFit/>
          </a:bodyPr>
          <a:lstStyle/>
          <a:p>
            <a:pPr marL="571500" indent="-571500">
              <a:buFont typeface="Wingdings" panose="05000000000000000000" pitchFamily="2" charset="2"/>
              <a:buChar char="Ø"/>
            </a:pPr>
            <a:r>
              <a:rPr lang="en-US" sz="2400" dirty="0" smtClean="0"/>
              <a:t>The Russians conspiratorial view of U.S. democracy building activities is the impetus for the Arab Spring/Color revolutions narrative.</a:t>
            </a:r>
          </a:p>
          <a:p>
            <a:pPr marL="571500" indent="-571500">
              <a:buFont typeface="Wingdings" panose="05000000000000000000" pitchFamily="2" charset="2"/>
              <a:buChar char="Ø"/>
            </a:pPr>
            <a:endParaRPr lang="en-US" sz="800" dirty="0"/>
          </a:p>
          <a:p>
            <a:pPr marL="571500" indent="-571500">
              <a:buFont typeface="Wingdings" panose="05000000000000000000" pitchFamily="2" charset="2"/>
              <a:buChar char="Ø"/>
            </a:pPr>
            <a:r>
              <a:rPr lang="en-US" sz="2400" dirty="0" smtClean="0"/>
              <a:t>Don’t get too hung up on General Gerasimov, his crystal ball is as cloudy as yours…</a:t>
            </a:r>
          </a:p>
          <a:p>
            <a:pPr marL="571500" indent="-571500">
              <a:buFont typeface="Wingdings" panose="05000000000000000000" pitchFamily="2" charset="2"/>
              <a:buChar char="Ø"/>
            </a:pPr>
            <a:endParaRPr lang="en-US" sz="800" dirty="0"/>
          </a:p>
          <a:p>
            <a:pPr marL="571500" indent="-571500">
              <a:buFont typeface="Wingdings" panose="05000000000000000000" pitchFamily="2" charset="2"/>
              <a:buChar char="Ø"/>
            </a:pPr>
            <a:r>
              <a:rPr lang="en-US" sz="2400" dirty="0" smtClean="0"/>
              <a:t>Gerasimov/The General Staff did not conceive of the intervention, it was a strategic decision made at higher levels (NSC).</a:t>
            </a:r>
          </a:p>
          <a:p>
            <a:endParaRPr lang="en-US" sz="800" dirty="0" smtClean="0"/>
          </a:p>
          <a:p>
            <a:pPr marL="571500" indent="-571500">
              <a:buFont typeface="Wingdings" panose="05000000000000000000" pitchFamily="2" charset="2"/>
              <a:buChar char="Ø"/>
            </a:pPr>
            <a:r>
              <a:rPr lang="en-US" sz="2400" dirty="0"/>
              <a:t>Although there were likely on-shelf </a:t>
            </a:r>
            <a:r>
              <a:rPr lang="en-US" sz="2400" dirty="0" smtClean="0"/>
              <a:t>contingencies, doesn’t look like there was much time between decision to enter and deployment.</a:t>
            </a:r>
            <a:endParaRPr lang="en-US" sz="2400" dirty="0"/>
          </a:p>
          <a:p>
            <a:pPr marL="571500" indent="-571500">
              <a:buFont typeface="Wingdings" panose="05000000000000000000" pitchFamily="2" charset="2"/>
              <a:buChar char="Ø"/>
            </a:pPr>
            <a:endParaRPr lang="en-US" sz="800" dirty="0"/>
          </a:p>
          <a:p>
            <a:pPr marL="571500" indent="-571500">
              <a:buFont typeface="Wingdings" panose="05000000000000000000" pitchFamily="2" charset="2"/>
              <a:buChar char="Ø"/>
            </a:pPr>
            <a:r>
              <a:rPr lang="en-US" sz="2400" dirty="0" smtClean="0"/>
              <a:t>Assad </a:t>
            </a:r>
            <a:r>
              <a:rPr lang="en-US" sz="2400" dirty="0"/>
              <a:t>is </a:t>
            </a:r>
            <a:r>
              <a:rPr lang="en-US" sz="2400" dirty="0" smtClean="0"/>
              <a:t>a </a:t>
            </a:r>
            <a:r>
              <a:rPr lang="en-US" sz="2400" dirty="0"/>
              <a:t>lesser evil </a:t>
            </a:r>
            <a:r>
              <a:rPr lang="en-US" sz="2400" dirty="0" smtClean="0"/>
              <a:t>than ISIS.</a:t>
            </a:r>
            <a:endParaRPr lang="en-US" sz="2400" dirty="0"/>
          </a:p>
          <a:p>
            <a:pPr marL="571500" indent="-571500">
              <a:buFont typeface="Wingdings" panose="05000000000000000000" pitchFamily="2" charset="2"/>
              <a:buChar char="Ø"/>
            </a:pPr>
            <a:endParaRPr lang="en-US" sz="800" dirty="0"/>
          </a:p>
          <a:p>
            <a:pPr marL="571500" indent="-571500">
              <a:buFont typeface="Wingdings" panose="05000000000000000000" pitchFamily="2" charset="2"/>
              <a:buChar char="Ø"/>
            </a:pPr>
            <a:r>
              <a:rPr lang="en-US" sz="2400" dirty="0" smtClean="0"/>
              <a:t>Russia has a lot more to lose/gain in Syria than we do.</a:t>
            </a:r>
            <a:endParaRPr lang="en-US" sz="2400" dirty="0"/>
          </a:p>
          <a:p>
            <a:pPr marL="571500" indent="-571500">
              <a:buFont typeface="Wingdings" panose="05000000000000000000" pitchFamily="2" charset="2"/>
              <a:buChar char="Ø"/>
            </a:pPr>
            <a:endParaRPr lang="en-US" sz="800" dirty="0"/>
          </a:p>
          <a:p>
            <a:pPr marL="571500" indent="-571500">
              <a:buFont typeface="Wingdings" panose="05000000000000000000" pitchFamily="2" charset="2"/>
              <a:buChar char="Ø"/>
            </a:pPr>
            <a:r>
              <a:rPr lang="en-US" sz="2400" dirty="0" smtClean="0"/>
              <a:t>Russia has took initiative, entered the Syrian conflict, fought ISIS, and saved Assad’s regime.  These facts have increased Moscow’s prestige.  Aside from human rights concerns, this is not necessarily a bad thing.</a:t>
            </a:r>
          </a:p>
        </p:txBody>
      </p:sp>
    </p:spTree>
    <p:extLst>
      <p:ext uri="{BB962C8B-B14F-4D97-AF65-F5344CB8AC3E}">
        <p14:creationId xmlns:p14="http://schemas.microsoft.com/office/powerpoint/2010/main" val="205647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32105" cy="2632105"/>
          </a:xfrm>
          <a:prstGeom prst="rect">
            <a:avLst/>
          </a:prstGeom>
          <a:noFill/>
        </p:spPr>
      </p:pic>
      <p:sp>
        <p:nvSpPr>
          <p:cNvPr id="4" name="TextBox 3"/>
          <p:cNvSpPr txBox="1"/>
          <p:nvPr/>
        </p:nvSpPr>
        <p:spPr>
          <a:xfrm>
            <a:off x="0" y="5165229"/>
            <a:ext cx="9144000" cy="1692771"/>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Foreign Military Studies Office</a:t>
            </a:r>
          </a:p>
          <a:p>
            <a:pPr algn="ctr"/>
            <a:r>
              <a:rPr lang="en-US" sz="2800" b="1" i="1" dirty="0">
                <a:effectLst>
                  <a:outerShdw blurRad="38100" dist="38100" dir="2700000" algn="tl">
                    <a:srgbClr val="000000">
                      <a:alpha val="43137"/>
                    </a:srgbClr>
                  </a:outerShdw>
                </a:effectLst>
              </a:rPr>
              <a:t>Fort Leavenworth, Kansas</a:t>
            </a:r>
          </a:p>
          <a:p>
            <a:pPr algn="ctr"/>
            <a:r>
              <a:rPr lang="en-US" sz="2800" b="1" i="1" dirty="0">
                <a:effectLst>
                  <a:outerShdw blurRad="38100" dist="38100" dir="2700000" algn="tl">
                    <a:srgbClr val="000000">
                      <a:alpha val="43137"/>
                    </a:srgbClr>
                  </a:outerShdw>
                </a:effectLst>
              </a:rPr>
              <a:t>Chuck Bartles</a:t>
            </a:r>
          </a:p>
          <a:p>
            <a:pPr algn="ctr"/>
            <a:r>
              <a:rPr lang="en-US" sz="2000" kern="0" dirty="0">
                <a:solidFill>
                  <a:srgbClr val="0070C0"/>
                </a:solidFill>
              </a:rPr>
              <a:t>charles.k.bartles.civ@mail.mil</a:t>
            </a:r>
            <a:endParaRPr lang="en-US" sz="2000" b="1" i="1" dirty="0">
              <a:effectLst>
                <a:outerShdw blurRad="38100" dist="38100" dir="2700000" algn="tl">
                  <a:srgbClr val="000000">
                    <a:alpha val="43137"/>
                  </a:srgbClr>
                </a:outerShdw>
              </a:effectLst>
            </a:endParaRPr>
          </a:p>
        </p:txBody>
      </p:sp>
      <p:sp>
        <p:nvSpPr>
          <p:cNvPr id="5" name="Rectangle 3">
            <a:extLst>
              <a:ext uri="{FF2B5EF4-FFF2-40B4-BE49-F238E27FC236}">
                <a16:creationId xmlns="" xmlns:a16="http://schemas.microsoft.com/office/drawing/2014/main" id="{39821FB4-BBE4-4C2A-A4FC-51D08DE889B7}"/>
              </a:ext>
            </a:extLst>
          </p:cNvPr>
          <p:cNvSpPr txBox="1">
            <a:spLocks noChangeArrowheads="1"/>
          </p:cNvSpPr>
          <p:nvPr/>
        </p:nvSpPr>
        <p:spPr bwMode="auto">
          <a:xfrm>
            <a:off x="0" y="2864350"/>
            <a:ext cx="9144000" cy="81252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defRPr/>
            </a:pPr>
            <a:r>
              <a:rPr lang="az-Cyrl-AZ" sz="6000" b="1" kern="0" dirty="0">
                <a:solidFill>
                  <a:srgbClr val="E81404"/>
                </a:solidFill>
                <a:effectLst>
                  <a:outerShdw blurRad="38100" dist="38100" dir="2700000" algn="tl">
                    <a:srgbClr val="000000"/>
                  </a:outerShdw>
                </a:effectLst>
                <a:latin typeface="Tahoma" pitchFamily="34" charset="0"/>
              </a:rPr>
              <a:t>Вопросы?</a:t>
            </a:r>
            <a:endParaRPr lang="ru-RU" sz="6000" b="1" kern="0" dirty="0">
              <a:solidFill>
                <a:srgbClr val="E81404"/>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272757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D1B76D-A8CC-43B7-99B7-3325AEBDA90B}"/>
              </a:ext>
            </a:extLst>
          </p:cNvPr>
          <p:cNvSpPr>
            <a:spLocks noGrp="1"/>
          </p:cNvSpPr>
          <p:nvPr>
            <p:ph type="title"/>
          </p:nvPr>
        </p:nvSpPr>
        <p:spPr>
          <a:xfrm>
            <a:off x="0" y="2408237"/>
            <a:ext cx="9144000" cy="1325563"/>
          </a:xfrm>
        </p:spPr>
        <p:txBody>
          <a:bodyPr>
            <a:normAutofit/>
          </a:bodyPr>
          <a:lstStyle/>
          <a:p>
            <a:pPr algn="ctr"/>
            <a:r>
              <a:rPr lang="en-US" sz="6000" b="1" dirty="0"/>
              <a:t>Back-Up Slides</a:t>
            </a:r>
          </a:p>
        </p:txBody>
      </p:sp>
      <p:sp>
        <p:nvSpPr>
          <p:cNvPr id="3" name="AutoShape 2" descr="http://milkavkaz.com/images/UVO.PNG">
            <a:extLst>
              <a:ext uri="{FF2B5EF4-FFF2-40B4-BE49-F238E27FC236}">
                <a16:creationId xmlns="" xmlns:a16="http://schemas.microsoft.com/office/drawing/2014/main" id="{BECDC493-734A-4642-BFD1-A1A1B66A80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milkavkaz.com/images/UVO.PNG">
            <a:extLst>
              <a:ext uri="{FF2B5EF4-FFF2-40B4-BE49-F238E27FC236}">
                <a16:creationId xmlns="" xmlns:a16="http://schemas.microsoft.com/office/drawing/2014/main" id="{E6225589-FADE-4E6A-8B57-5741EE3AADA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6335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61"/>
            <a:ext cx="9144000" cy="6770677"/>
          </a:xfrm>
          <a:prstGeom prst="rect">
            <a:avLst/>
          </a:prstGeom>
        </p:spPr>
      </p:pic>
    </p:spTree>
    <p:extLst>
      <p:ext uri="{BB962C8B-B14F-4D97-AF65-F5344CB8AC3E}">
        <p14:creationId xmlns:p14="http://schemas.microsoft.com/office/powerpoint/2010/main" val="384427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t>
            </a:r>
            <a:r>
              <a:rPr lang="en-US" sz="40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Article: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Context</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5509200"/>
          </a:xfrm>
          <a:prstGeom prst="rect">
            <a:avLst/>
          </a:prstGeom>
          <a:noFill/>
        </p:spPr>
        <p:txBody>
          <a:bodyPr wrap="square" rtlCol="0">
            <a:spAutoFit/>
          </a:bodyPr>
          <a:lstStyle/>
          <a:p>
            <a:pPr marL="571500" indent="-571500">
              <a:buFont typeface="Wingdings" panose="05000000000000000000" pitchFamily="2" charset="2"/>
              <a:buChar char="Ø"/>
            </a:pPr>
            <a:r>
              <a:rPr lang="en-US" sz="2800" dirty="0"/>
              <a:t>Role of the General Staff: force structure design, and operational art (not strategy)</a:t>
            </a:r>
          </a:p>
          <a:p>
            <a:endParaRPr lang="en-US" dirty="0"/>
          </a:p>
          <a:p>
            <a:pPr marL="571500" indent="-571500">
              <a:buFont typeface="Wingdings" panose="05000000000000000000" pitchFamily="2" charset="2"/>
              <a:buChar char="Ø"/>
            </a:pPr>
            <a:r>
              <a:rPr lang="en-US" sz="2800" i="1" dirty="0"/>
              <a:t>The Value of Science Is in the Foresight: New Challenges Demand Rethinking the Forms and Methods of Carrying out Combat Operations </a:t>
            </a:r>
            <a:r>
              <a:rPr lang="en-US" sz="2800" dirty="0"/>
              <a:t>(February 2013)</a:t>
            </a:r>
          </a:p>
          <a:p>
            <a:endParaRPr lang="en-US" dirty="0"/>
          </a:p>
          <a:p>
            <a:pPr marL="571500" indent="-571500">
              <a:buFont typeface="Wingdings" panose="05000000000000000000" pitchFamily="2" charset="2"/>
              <a:buChar char="Ø"/>
            </a:pPr>
            <a:r>
              <a:rPr lang="en-US" sz="2800" dirty="0"/>
              <a:t>The Academy of Military Science</a:t>
            </a:r>
          </a:p>
          <a:p>
            <a:endParaRPr lang="en-US" dirty="0"/>
          </a:p>
          <a:p>
            <a:pPr marL="571500" indent="-571500">
              <a:buFont typeface="Wingdings" panose="05000000000000000000" pitchFamily="2" charset="2"/>
              <a:buChar char="Ø"/>
            </a:pPr>
            <a:r>
              <a:rPr lang="en-US" sz="2800" dirty="0"/>
              <a:t>Nothing ‘new’ in the theory, common </a:t>
            </a:r>
            <a:r>
              <a:rPr lang="en-US" sz="2800" dirty="0" smtClean="0"/>
              <a:t>thinking in Russia security elite</a:t>
            </a:r>
            <a:endParaRPr lang="en-US" sz="2800" dirty="0"/>
          </a:p>
          <a:p>
            <a:endParaRPr lang="en-US" dirty="0"/>
          </a:p>
          <a:p>
            <a:pPr marL="571500" indent="-571500">
              <a:buFont typeface="Wingdings" panose="05000000000000000000" pitchFamily="2" charset="2"/>
              <a:buChar char="Ø"/>
            </a:pPr>
            <a:r>
              <a:rPr lang="en-US" sz="2800" dirty="0" smtClean="0"/>
              <a:t>Real intended </a:t>
            </a:r>
            <a:r>
              <a:rPr lang="en-US" sz="2800" dirty="0"/>
              <a:t>audience? Domestic leadership, not foreign (speculative)</a:t>
            </a:r>
          </a:p>
        </p:txBody>
      </p:sp>
    </p:spTree>
    <p:extLst>
      <p:ext uri="{BB962C8B-B14F-4D97-AF65-F5344CB8AC3E}">
        <p14:creationId xmlns:p14="http://schemas.microsoft.com/office/powerpoint/2010/main" val="49592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 y="0"/>
            <a:ext cx="9125941" cy="6858000"/>
          </a:xfrm>
          <a:prstGeom prst="rect">
            <a:avLst/>
          </a:prstGeom>
        </p:spPr>
      </p:pic>
    </p:spTree>
    <p:extLst>
      <p:ext uri="{BB962C8B-B14F-4D97-AF65-F5344CB8AC3E}">
        <p14:creationId xmlns:p14="http://schemas.microsoft.com/office/powerpoint/2010/main" val="328779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79A0476-53F4-4CF0-A5F0-B1557F1AEA9C}"/>
              </a:ext>
            </a:extLst>
          </p:cNvPr>
          <p:cNvSpPr txBox="1"/>
          <p:nvPr/>
        </p:nvSpPr>
        <p:spPr>
          <a:xfrm>
            <a:off x="280219" y="835742"/>
            <a:ext cx="8583561" cy="4801314"/>
          </a:xfrm>
          <a:prstGeom prst="rect">
            <a:avLst/>
          </a:prstGeom>
          <a:noFill/>
        </p:spPr>
        <p:txBody>
          <a:bodyPr wrap="square" rtlCol="0">
            <a:spAutoFit/>
          </a:bodyPr>
          <a:lstStyle/>
          <a:p>
            <a:r>
              <a:rPr lang="en-US" b="1" dirty="0"/>
              <a:t>It’s Valery Gerasimov’s fault</a:t>
            </a:r>
          </a:p>
          <a:p>
            <a:r>
              <a:rPr lang="en-US" dirty="0"/>
              <a:t>The first person to blame for this mess is Russia’s chief of General Staff, Valery Gerasimov, and his oft-cited article in VPK, published in late February 2013 with the title “The Value of Science in Prediction,” outlining what he calls “non-linear warfare.” To be more precise, the problem was not his article, but the interpretation of it in Western circles. </a:t>
            </a:r>
            <a:r>
              <a:rPr lang="en-US" u="sng" dirty="0"/>
              <a:t>That publication did more damage to Western analysis of Russian military thought than any deception operation could.</a:t>
            </a:r>
            <a:r>
              <a:rPr lang="en-US" dirty="0"/>
              <a:t> It was presumed to be a blueprint of Russian military thinking and doctrine, a “Gerasimov Doctrine” if you will (which is what some literally call it). Not only has it been overly convenient to believe that after barely a few months on the job Gerasimov wrote the Rosetta Stone for Russian military thinking, but even more puzzling is the idea that within a year the Russian General Staff had moved this collection of observations off PowerPoint and into a brilliant hybrid warfare campaign in Ukraine.</a:t>
            </a:r>
          </a:p>
          <a:p>
            <a:endParaRPr lang="en-US" dirty="0"/>
          </a:p>
          <a:p>
            <a:r>
              <a:rPr lang="en-US" dirty="0"/>
              <a:t>RUSSIAN HYBRID WARFARE AND OTHER DARK ARTS</a:t>
            </a:r>
          </a:p>
          <a:p>
            <a:r>
              <a:rPr lang="en-US" dirty="0"/>
              <a:t>MICHAEL KOFMAN</a:t>
            </a:r>
          </a:p>
          <a:p>
            <a:r>
              <a:rPr lang="en-US" dirty="0">
                <a:hlinkClick r:id="rId2"/>
              </a:rPr>
              <a:t>https://warontherocks.com/2016/03/russian-hybrid-warfare-and-other-dark-arts/</a:t>
            </a:r>
            <a:endParaRPr lang="en-US" dirty="0"/>
          </a:p>
          <a:p>
            <a:endParaRPr lang="en-US" dirty="0"/>
          </a:p>
        </p:txBody>
      </p:sp>
    </p:spTree>
    <p:extLst>
      <p:ext uri="{BB962C8B-B14F-4D97-AF65-F5344CB8AC3E}">
        <p14:creationId xmlns:p14="http://schemas.microsoft.com/office/powerpoint/2010/main" val="304120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79A0476-53F4-4CF0-A5F0-B1557F1AEA9C}"/>
              </a:ext>
            </a:extLst>
          </p:cNvPr>
          <p:cNvSpPr txBox="1"/>
          <p:nvPr/>
        </p:nvSpPr>
        <p:spPr>
          <a:xfrm>
            <a:off x="280219" y="5751871"/>
            <a:ext cx="8583561" cy="923330"/>
          </a:xfrm>
          <a:prstGeom prst="rect">
            <a:avLst/>
          </a:prstGeom>
          <a:noFill/>
        </p:spPr>
        <p:txBody>
          <a:bodyPr wrap="square" rtlCol="0">
            <a:spAutoFit/>
          </a:bodyPr>
          <a:lstStyle/>
          <a:p>
            <a:r>
              <a:rPr lang="en-US" b="1" dirty="0"/>
              <a:t>Russia and the “Color Revolution”</a:t>
            </a:r>
          </a:p>
          <a:p>
            <a:r>
              <a:rPr lang="en-US" b="1" dirty="0"/>
              <a:t>A Russian Military View of a World Destabilized by the US and the West</a:t>
            </a:r>
          </a:p>
          <a:p>
            <a:r>
              <a:rPr lang="en-US" dirty="0">
                <a:hlinkClick r:id="rId3"/>
              </a:rPr>
              <a:t>https://www.csis.org/analysis/russia-and-%E2%80%9Ccolor-revolution%E2%80%9D</a:t>
            </a:r>
            <a:endParaRPr lang="en-US" dirty="0"/>
          </a:p>
        </p:txBody>
      </p:sp>
      <p:graphicFrame>
        <p:nvGraphicFramePr>
          <p:cNvPr id="3" name="Object 2">
            <a:extLst>
              <a:ext uri="{FF2B5EF4-FFF2-40B4-BE49-F238E27FC236}">
                <a16:creationId xmlns="" xmlns:a16="http://schemas.microsoft.com/office/drawing/2014/main" id="{0E9BCCE2-9D37-48BC-B365-8778A4EE70BA}"/>
              </a:ext>
            </a:extLst>
          </p:cNvPr>
          <p:cNvGraphicFramePr>
            <a:graphicFrameLocks noChangeAspect="1"/>
          </p:cNvGraphicFramePr>
          <p:nvPr>
            <p:extLst>
              <p:ext uri="{D42A27DB-BD31-4B8C-83A1-F6EECF244321}">
                <p14:modId xmlns:p14="http://schemas.microsoft.com/office/powerpoint/2010/main" val="4286208754"/>
              </p:ext>
            </p:extLst>
          </p:nvPr>
        </p:nvGraphicFramePr>
        <p:xfrm>
          <a:off x="922519" y="302721"/>
          <a:ext cx="6858000" cy="5143500"/>
        </p:xfrm>
        <a:graphic>
          <a:graphicData uri="http://schemas.openxmlformats.org/presentationml/2006/ole">
            <mc:AlternateContent xmlns:mc="http://schemas.openxmlformats.org/markup-compatibility/2006">
              <mc:Choice xmlns:v="urn:schemas-microsoft-com:vml" Requires="v">
                <p:oleObj spid="_x0000_s1073" name="Acrobat Document" r:id="rId4" imgW="6858000" imgH="5143500" progId="AcroExch.Document.7">
                  <p:embed/>
                </p:oleObj>
              </mc:Choice>
              <mc:Fallback>
                <p:oleObj name="Acrobat Document" r:id="rId4" imgW="6858000" imgH="5143500" progId="AcroExch.Document.7">
                  <p:embed/>
                  <p:pic>
                    <p:nvPicPr>
                      <p:cNvPr id="0" name=""/>
                      <p:cNvPicPr/>
                      <p:nvPr/>
                    </p:nvPicPr>
                    <p:blipFill>
                      <a:blip r:embed="rId5"/>
                      <a:stretch>
                        <a:fillRect/>
                      </a:stretch>
                    </p:blipFill>
                    <p:spPr>
                      <a:xfrm>
                        <a:off x="922519" y="302721"/>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61642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 Outline</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186309"/>
          </a:xfrm>
          <a:prstGeom prst="rect">
            <a:avLst/>
          </a:prstGeom>
          <a:noFill/>
        </p:spPr>
        <p:txBody>
          <a:bodyPr wrap="square" rtlCol="0">
            <a:spAutoFit/>
          </a:bodyPr>
          <a:lstStyle/>
          <a:p>
            <a:pPr marL="571500" indent="-571500">
              <a:buFont typeface="Wingdings" panose="05000000000000000000" pitchFamily="2" charset="2"/>
              <a:buChar char="Ø"/>
            </a:pPr>
            <a:r>
              <a:rPr lang="en-US" sz="3800" dirty="0"/>
              <a:t>Explains Arab Spring &amp; Color Revolutions are the new ways how wars are fought</a:t>
            </a:r>
          </a:p>
          <a:p>
            <a:endParaRPr lang="en-US" dirty="0"/>
          </a:p>
          <a:p>
            <a:pPr marL="571500" indent="-571500">
              <a:buFont typeface="Wingdings" panose="05000000000000000000" pitchFamily="2" charset="2"/>
              <a:buChar char="Ø"/>
            </a:pPr>
            <a:r>
              <a:rPr lang="en-US" sz="3800" dirty="0"/>
              <a:t>War shifts from primarily  military to nonmilitary methods (DIME- 4:1)</a:t>
            </a:r>
          </a:p>
          <a:p>
            <a:endParaRPr lang="en-US" dirty="0"/>
          </a:p>
          <a:p>
            <a:pPr marL="571500" indent="-571500">
              <a:buFont typeface="Wingdings" panose="05000000000000000000" pitchFamily="2" charset="2"/>
              <a:buChar char="Ø"/>
            </a:pPr>
            <a:r>
              <a:rPr lang="en-US" sz="3800" dirty="0"/>
              <a:t>Info operations, social media, private military companies, robotics, no-fly zone, naval blockades, SOF, Prompt Global Strike, Antiballistic Missile Defense</a:t>
            </a:r>
          </a:p>
          <a:p>
            <a:endParaRPr lang="en-US" dirty="0"/>
          </a:p>
          <a:p>
            <a:pPr marL="571500" indent="-571500">
              <a:buFont typeface="Wingdings" panose="05000000000000000000" pitchFamily="2" charset="2"/>
              <a:buChar char="Ø"/>
            </a:pPr>
            <a:r>
              <a:rPr lang="en-US" sz="3800" dirty="0"/>
              <a:t>So what is he talking about?</a:t>
            </a:r>
          </a:p>
        </p:txBody>
      </p:sp>
    </p:spTree>
    <p:extLst>
      <p:ext uri="{BB962C8B-B14F-4D97-AF65-F5344CB8AC3E}">
        <p14:creationId xmlns:p14="http://schemas.microsoft.com/office/powerpoint/2010/main" val="10003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a:t>
            </a:r>
            <a:r>
              <a:rPr lang="en-US" sz="2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a:t>
            </a:r>
            <a:r>
              <a:rPr lang="en-US" sz="2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is</a:t>
            </a:r>
            <a:r>
              <a:rPr lang="en-US" sz="2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Overlooked?</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124754"/>
          </a:xfrm>
          <a:prstGeom prst="rect">
            <a:avLst/>
          </a:prstGeom>
          <a:noFill/>
        </p:spPr>
        <p:txBody>
          <a:bodyPr wrap="square" rtlCol="0">
            <a:spAutoFit/>
          </a:bodyPr>
          <a:lstStyle/>
          <a:p>
            <a:r>
              <a:rPr lang="en-US" sz="2800" dirty="0"/>
              <a:t>“It is necessary to recognize, that if we understand the essence of traditional military operations, which regular Armed Forces carry out, then our knowledge of asymmetric forms and methods is superficial.  In connection with this the role of military sciences, which must create an integral theory of similar actions, is growing.  The works and research of the Academy of Military Sciences could help in this…Economic questions flow from this: what is modern war, for which it is necessary to prepare the army, and for which it must be armed?  </a:t>
            </a:r>
            <a:r>
              <a:rPr lang="en-US" sz="2800" u="sng" dirty="0"/>
              <a:t>Only having answered this, can we determine the direction of the force-generation and development of the Armed Forces in the long-term perspective.</a:t>
            </a:r>
            <a:r>
              <a:rPr lang="en-US" sz="2800" dirty="0"/>
              <a:t>  For this is it necessary to imagine precisely, what forms and methods of their use will be utilized...”</a:t>
            </a:r>
          </a:p>
        </p:txBody>
      </p:sp>
    </p:spTree>
    <p:extLst>
      <p:ext uri="{BB962C8B-B14F-4D97-AF65-F5344CB8AC3E}">
        <p14:creationId xmlns:p14="http://schemas.microsoft.com/office/powerpoint/2010/main" val="2485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07886"/>
          </a:xfrm>
          <a:prstGeom prst="rect">
            <a:avLst/>
          </a:prstGeom>
          <a:noFill/>
        </p:spPr>
        <p:txBody>
          <a:bodyPr wrap="square" rtlCol="0">
            <a:spAutoFit/>
          </a:bodyPr>
          <a:lstStyle/>
          <a:p>
            <a:pPr>
              <a:buNone/>
            </a:pPr>
            <a:r>
              <a:rPr lang="en-US"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Gerasimov’s Article: The Theory</a:t>
            </a:r>
            <a:endParaRPr lang="en-US" sz="2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1" y="802659"/>
            <a:ext cx="9144000" cy="6124754"/>
          </a:xfrm>
          <a:prstGeom prst="rect">
            <a:avLst/>
          </a:prstGeom>
          <a:noFill/>
        </p:spPr>
        <p:txBody>
          <a:bodyPr wrap="square" rtlCol="0">
            <a:spAutoFit/>
          </a:bodyPr>
          <a:lstStyle/>
          <a:p>
            <a:pPr marL="571500" indent="-571500">
              <a:buFont typeface="Wingdings" panose="05000000000000000000" pitchFamily="2" charset="2"/>
              <a:buChar char="Ø"/>
            </a:pPr>
            <a:r>
              <a:rPr lang="en-US" sz="2800" dirty="0"/>
              <a:t>Decision is made to enact regime change</a:t>
            </a:r>
          </a:p>
          <a:p>
            <a:pPr marL="571500" indent="-571500">
              <a:buFont typeface="Wingdings" panose="05000000000000000000" pitchFamily="2" charset="2"/>
              <a:buChar char="Ø"/>
            </a:pPr>
            <a:r>
              <a:rPr lang="en-US" sz="2800" dirty="0"/>
              <a:t>Information Operations (mass media CNN/BBC, NGOs, social media, etc.) used to rile the population and/or disaffected minorities</a:t>
            </a:r>
          </a:p>
          <a:p>
            <a:pPr marL="571500" indent="-571500">
              <a:buFont typeface="Wingdings" panose="05000000000000000000" pitchFamily="2" charset="2"/>
              <a:buChar char="Ø"/>
            </a:pPr>
            <a:r>
              <a:rPr lang="en-US" sz="2800" dirty="0"/>
              <a:t>Antigovernment actions require strong government response, creating conditions for economic &amp; diplomatic sanctions</a:t>
            </a:r>
          </a:p>
          <a:p>
            <a:pPr marL="571500" indent="-571500">
              <a:buFont typeface="Wingdings" panose="05000000000000000000" pitchFamily="2" charset="2"/>
              <a:buChar char="Ø"/>
            </a:pPr>
            <a:r>
              <a:rPr lang="en-US" sz="2800" dirty="0"/>
              <a:t>SOF, Private Military Companies, or any other available forces are introduced to the conflict to create conditions requiring more aggressive government response creating a pretext for no-fly zones, blockades, and direct military action</a:t>
            </a:r>
          </a:p>
          <a:p>
            <a:pPr marL="571500" indent="-571500">
              <a:buFont typeface="Wingdings" panose="05000000000000000000" pitchFamily="2" charset="2"/>
              <a:buChar char="Ø"/>
            </a:pPr>
            <a:r>
              <a:rPr lang="en-US" sz="2800" dirty="0"/>
              <a:t>Government is toppled</a:t>
            </a:r>
          </a:p>
          <a:p>
            <a:pPr marL="571500" indent="-571500">
              <a:buFont typeface="Wingdings" panose="05000000000000000000" pitchFamily="2" charset="2"/>
              <a:buChar char="Ø"/>
            </a:pPr>
            <a:r>
              <a:rPr lang="en-US" sz="2800" u="sng" dirty="0"/>
              <a:t>No requirement for all aspects, or any particular order</a:t>
            </a:r>
          </a:p>
        </p:txBody>
      </p:sp>
    </p:spTree>
    <p:extLst>
      <p:ext uri="{BB962C8B-B14F-4D97-AF65-F5344CB8AC3E}">
        <p14:creationId xmlns:p14="http://schemas.microsoft.com/office/powerpoint/2010/main" val="280489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85647"/>
          </a:xfrm>
          <a:prstGeom prst="rect">
            <a:avLst/>
          </a:prstGeom>
        </p:spPr>
      </p:pic>
    </p:spTree>
    <p:extLst>
      <p:ext uri="{BB962C8B-B14F-4D97-AF65-F5344CB8AC3E}">
        <p14:creationId xmlns:p14="http://schemas.microsoft.com/office/powerpoint/2010/main" val="263428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85647"/>
          </a:xfrm>
          <a:prstGeom prst="rect">
            <a:avLst/>
          </a:prstGeom>
        </p:spPr>
      </p:pic>
    </p:spTree>
    <p:extLst>
      <p:ext uri="{BB962C8B-B14F-4D97-AF65-F5344CB8AC3E}">
        <p14:creationId xmlns:p14="http://schemas.microsoft.com/office/powerpoint/2010/main" val="41834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85647"/>
          </a:xfrm>
          <a:prstGeom prst="rect">
            <a:avLst/>
          </a:prstGeom>
        </p:spPr>
      </p:pic>
    </p:spTree>
    <p:extLst>
      <p:ext uri="{BB962C8B-B14F-4D97-AF65-F5344CB8AC3E}">
        <p14:creationId xmlns:p14="http://schemas.microsoft.com/office/powerpoint/2010/main" val="4162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4185</Words>
  <Application>Microsoft Office PowerPoint</Application>
  <PresentationFormat>On-screen Show (4:3)</PresentationFormat>
  <Paragraphs>331</Paragraphs>
  <Slides>32</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Tahoma</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Bartles, Charles K CIV USA</dc:creator>
  <cp:lastModifiedBy>Bartles, Charles K CIV USA</cp:lastModifiedBy>
  <cp:revision>114</cp:revision>
  <cp:lastPrinted>2017-12-28T14:49:54Z</cp:lastPrinted>
  <dcterms:created xsi:type="dcterms:W3CDTF">2017-12-18T20:53:15Z</dcterms:created>
  <dcterms:modified xsi:type="dcterms:W3CDTF">2018-01-26T14:33:01Z</dcterms:modified>
</cp:coreProperties>
</file>